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3.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4.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5.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handoutMasterIdLst>
    <p:handoutMasterId r:id="rId17"/>
  </p:handoutMasterIdLst>
  <p:sldIdLst>
    <p:sldId id="256" r:id="rId2"/>
    <p:sldId id="261" r:id="rId3"/>
    <p:sldId id="260" r:id="rId4"/>
    <p:sldId id="257" r:id="rId5"/>
    <p:sldId id="258" r:id="rId6"/>
    <p:sldId id="262" r:id="rId7"/>
    <p:sldId id="259" r:id="rId8"/>
    <p:sldId id="263" r:id="rId9"/>
    <p:sldId id="264" r:id="rId10"/>
    <p:sldId id="265" r:id="rId11"/>
    <p:sldId id="266" r:id="rId12"/>
    <p:sldId id="267" r:id="rId13"/>
    <p:sldId id="268" r:id="rId14"/>
    <p:sldId id="269" r:id="rId15"/>
  </p:sldIdLst>
  <p:sldSz cx="6858000" cy="9144000" type="screen4x3"/>
  <p:notesSz cx="7010400" cy="92964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8D230F3-CF80-4859-8CE7-A43EE81993B5}" styleName="Style léger 1 - Accentuation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94671" autoAdjust="0"/>
  </p:normalViewPr>
  <p:slideViewPr>
    <p:cSldViewPr>
      <p:cViewPr varScale="1">
        <p:scale>
          <a:sx n="62" d="100"/>
          <a:sy n="62" d="100"/>
        </p:scale>
        <p:origin x="2208" y="77"/>
      </p:cViewPr>
      <p:guideLst>
        <p:guide orient="horz" pos="2880"/>
        <p:guide pos="2160"/>
      </p:guideLst>
    </p:cSldViewPr>
  </p:slideViewPr>
  <p:outlineViewPr>
    <p:cViewPr>
      <p:scale>
        <a:sx n="33" d="100"/>
        <a:sy n="33" d="100"/>
      </p:scale>
      <p:origin x="48" y="2284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1"/>
            <a:ext cx="3037146" cy="464503"/>
          </a:xfrm>
          <a:prstGeom prst="rect">
            <a:avLst/>
          </a:prstGeom>
        </p:spPr>
        <p:txBody>
          <a:bodyPr vert="horz" lIns="91285" tIns="45642" rIns="91285" bIns="45642" rtlCol="0"/>
          <a:lstStyle>
            <a:lvl1pPr algn="l">
              <a:defRPr sz="1200"/>
            </a:lvl1pPr>
          </a:lstStyle>
          <a:p>
            <a:endParaRPr lang="fr-CA"/>
          </a:p>
        </p:txBody>
      </p:sp>
      <p:sp>
        <p:nvSpPr>
          <p:cNvPr id="3" name="Espace réservé de la date 2"/>
          <p:cNvSpPr>
            <a:spLocks noGrp="1"/>
          </p:cNvSpPr>
          <p:nvPr>
            <p:ph type="dt" sz="quarter" idx="1"/>
          </p:nvPr>
        </p:nvSpPr>
        <p:spPr>
          <a:xfrm>
            <a:off x="3971654" y="1"/>
            <a:ext cx="3037146" cy="464503"/>
          </a:xfrm>
          <a:prstGeom prst="rect">
            <a:avLst/>
          </a:prstGeom>
        </p:spPr>
        <p:txBody>
          <a:bodyPr vert="horz" lIns="91285" tIns="45642" rIns="91285" bIns="45642" rtlCol="0"/>
          <a:lstStyle>
            <a:lvl1pPr algn="r">
              <a:defRPr sz="1200"/>
            </a:lvl1pPr>
          </a:lstStyle>
          <a:p>
            <a:fld id="{8BFD9844-C7CB-496A-B60B-E38ABFE6602E}" type="datetimeFigureOut">
              <a:rPr lang="fr-CA" smtClean="0"/>
              <a:t>2022-08-29</a:t>
            </a:fld>
            <a:endParaRPr lang="fr-CA"/>
          </a:p>
        </p:txBody>
      </p:sp>
      <p:sp>
        <p:nvSpPr>
          <p:cNvPr id="4" name="Espace réservé du pied de page 3"/>
          <p:cNvSpPr>
            <a:spLocks noGrp="1"/>
          </p:cNvSpPr>
          <p:nvPr>
            <p:ph type="ftr" sz="quarter" idx="2"/>
          </p:nvPr>
        </p:nvSpPr>
        <p:spPr>
          <a:xfrm>
            <a:off x="1" y="8830314"/>
            <a:ext cx="3037146" cy="464503"/>
          </a:xfrm>
          <a:prstGeom prst="rect">
            <a:avLst/>
          </a:prstGeom>
        </p:spPr>
        <p:txBody>
          <a:bodyPr vert="horz" lIns="91285" tIns="45642" rIns="91285" bIns="45642" rtlCol="0" anchor="b"/>
          <a:lstStyle>
            <a:lvl1pPr algn="l">
              <a:defRPr sz="1200"/>
            </a:lvl1pPr>
          </a:lstStyle>
          <a:p>
            <a:endParaRPr lang="fr-CA"/>
          </a:p>
        </p:txBody>
      </p:sp>
      <p:sp>
        <p:nvSpPr>
          <p:cNvPr id="5" name="Espace réservé du numéro de diapositive 4"/>
          <p:cNvSpPr>
            <a:spLocks noGrp="1"/>
          </p:cNvSpPr>
          <p:nvPr>
            <p:ph type="sldNum" sz="quarter" idx="3"/>
          </p:nvPr>
        </p:nvSpPr>
        <p:spPr>
          <a:xfrm>
            <a:off x="3971654" y="8830314"/>
            <a:ext cx="3037146" cy="464503"/>
          </a:xfrm>
          <a:prstGeom prst="rect">
            <a:avLst/>
          </a:prstGeom>
        </p:spPr>
        <p:txBody>
          <a:bodyPr vert="horz" lIns="91285" tIns="45642" rIns="91285" bIns="45642" rtlCol="0" anchor="b"/>
          <a:lstStyle>
            <a:lvl1pPr algn="r">
              <a:defRPr sz="1200"/>
            </a:lvl1pPr>
          </a:lstStyle>
          <a:p>
            <a:fld id="{42A484B6-377F-4A69-A0D2-2E0F7EF067DC}" type="slidenum">
              <a:rPr lang="fr-CA" smtClean="0"/>
              <a:t>‹N°›</a:t>
            </a:fld>
            <a:endParaRPr lang="fr-CA"/>
          </a:p>
        </p:txBody>
      </p:sp>
    </p:spTree>
    <p:extLst>
      <p:ext uri="{BB962C8B-B14F-4D97-AF65-F5344CB8AC3E}">
        <p14:creationId xmlns:p14="http://schemas.microsoft.com/office/powerpoint/2010/main" val="150244496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1"/>
            <a:ext cx="3037840" cy="464820"/>
          </a:xfrm>
          <a:prstGeom prst="rect">
            <a:avLst/>
          </a:prstGeom>
        </p:spPr>
        <p:txBody>
          <a:bodyPr vert="horz" lIns="92771" tIns="46387" rIns="92771" bIns="46387" rtlCol="0"/>
          <a:lstStyle>
            <a:lvl1pPr algn="l">
              <a:defRPr sz="1200"/>
            </a:lvl1pPr>
          </a:lstStyle>
          <a:p>
            <a:endParaRPr lang="fr-CA"/>
          </a:p>
        </p:txBody>
      </p:sp>
      <p:sp>
        <p:nvSpPr>
          <p:cNvPr id="3" name="Espace réservé de la date 2"/>
          <p:cNvSpPr>
            <a:spLocks noGrp="1"/>
          </p:cNvSpPr>
          <p:nvPr>
            <p:ph type="dt" idx="1"/>
          </p:nvPr>
        </p:nvSpPr>
        <p:spPr>
          <a:xfrm>
            <a:off x="3970941" y="1"/>
            <a:ext cx="3037840" cy="464820"/>
          </a:xfrm>
          <a:prstGeom prst="rect">
            <a:avLst/>
          </a:prstGeom>
        </p:spPr>
        <p:txBody>
          <a:bodyPr vert="horz" lIns="92771" tIns="46387" rIns="92771" bIns="46387" rtlCol="0"/>
          <a:lstStyle>
            <a:lvl1pPr algn="r">
              <a:defRPr sz="1200"/>
            </a:lvl1pPr>
          </a:lstStyle>
          <a:p>
            <a:fld id="{979C3642-DFEC-4724-824E-65688011CCE1}" type="datetimeFigureOut">
              <a:rPr lang="fr-CA" smtClean="0"/>
              <a:t>2022-08-29</a:t>
            </a:fld>
            <a:endParaRPr lang="fr-CA"/>
          </a:p>
        </p:txBody>
      </p:sp>
      <p:sp>
        <p:nvSpPr>
          <p:cNvPr id="4" name="Espace réservé de l'image des diapositives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2771" tIns="46387" rIns="92771" bIns="46387" rtlCol="0" anchor="ctr"/>
          <a:lstStyle/>
          <a:p>
            <a:endParaRPr lang="fr-CA"/>
          </a:p>
        </p:txBody>
      </p:sp>
      <p:sp>
        <p:nvSpPr>
          <p:cNvPr id="5" name="Espace réservé des commentaires 4"/>
          <p:cNvSpPr>
            <a:spLocks noGrp="1"/>
          </p:cNvSpPr>
          <p:nvPr>
            <p:ph type="body" sz="quarter" idx="3"/>
          </p:nvPr>
        </p:nvSpPr>
        <p:spPr>
          <a:xfrm>
            <a:off x="701041" y="4415794"/>
            <a:ext cx="5608320" cy="4183380"/>
          </a:xfrm>
          <a:prstGeom prst="rect">
            <a:avLst/>
          </a:prstGeom>
        </p:spPr>
        <p:txBody>
          <a:bodyPr vert="horz" lIns="92771" tIns="46387" rIns="92771" bIns="46387"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6" name="Espace réservé du pied de page 5"/>
          <p:cNvSpPr>
            <a:spLocks noGrp="1"/>
          </p:cNvSpPr>
          <p:nvPr>
            <p:ph type="ftr" sz="quarter" idx="4"/>
          </p:nvPr>
        </p:nvSpPr>
        <p:spPr>
          <a:xfrm>
            <a:off x="1" y="8829969"/>
            <a:ext cx="3037840" cy="464820"/>
          </a:xfrm>
          <a:prstGeom prst="rect">
            <a:avLst/>
          </a:prstGeom>
        </p:spPr>
        <p:txBody>
          <a:bodyPr vert="horz" lIns="92771" tIns="46387" rIns="92771" bIns="46387"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970941" y="8829969"/>
            <a:ext cx="3037840" cy="464820"/>
          </a:xfrm>
          <a:prstGeom prst="rect">
            <a:avLst/>
          </a:prstGeom>
        </p:spPr>
        <p:txBody>
          <a:bodyPr vert="horz" lIns="92771" tIns="46387" rIns="92771" bIns="46387" rtlCol="0" anchor="b"/>
          <a:lstStyle>
            <a:lvl1pPr algn="r">
              <a:defRPr sz="1200"/>
            </a:lvl1pPr>
          </a:lstStyle>
          <a:p>
            <a:fld id="{EF437582-50F3-4CDF-A98C-8E9AFEE7F4C0}" type="slidenum">
              <a:rPr lang="fr-CA" smtClean="0"/>
              <a:t>‹N°›</a:t>
            </a:fld>
            <a:endParaRPr lang="fr-CA"/>
          </a:p>
        </p:txBody>
      </p:sp>
    </p:spTree>
    <p:extLst>
      <p:ext uri="{BB962C8B-B14F-4D97-AF65-F5344CB8AC3E}">
        <p14:creationId xmlns:p14="http://schemas.microsoft.com/office/powerpoint/2010/main" val="625181178"/>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a:p>
        </p:txBody>
      </p:sp>
    </p:spTree>
    <p:extLst>
      <p:ext uri="{BB962C8B-B14F-4D97-AF65-F5344CB8AC3E}">
        <p14:creationId xmlns:p14="http://schemas.microsoft.com/office/powerpoint/2010/main" val="3941119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41958839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611199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36976223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1975264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074420" y="479864"/>
            <a:ext cx="5554980" cy="1962912"/>
          </a:xfrm>
        </p:spPr>
        <p:txBody>
          <a:bodyPr anchor="b"/>
          <a:lstStyle>
            <a:lvl1pPr algn="l">
              <a:defRPr/>
            </a:lvl1pPr>
            <a:extLst/>
          </a:lstStyle>
          <a:p>
            <a:r>
              <a:rPr kumimoji="0" lang="fr-FR" smtClean="0"/>
              <a:t>Modifiez le style du titre</a:t>
            </a:r>
            <a:endParaRPr kumimoji="0" lang="en-US"/>
          </a:p>
        </p:txBody>
      </p:sp>
      <p:sp>
        <p:nvSpPr>
          <p:cNvPr id="22" name="Sous-titre 21"/>
          <p:cNvSpPr>
            <a:spLocks noGrp="1"/>
          </p:cNvSpPr>
          <p:nvPr>
            <p:ph type="subTitle" idx="1"/>
          </p:nvPr>
        </p:nvSpPr>
        <p:spPr>
          <a:xfrm>
            <a:off x="1074420" y="2466752"/>
            <a:ext cx="5554980" cy="23368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sp>
        <p:nvSpPr>
          <p:cNvPr id="7" name="Espace réservé de la date 6"/>
          <p:cNvSpPr>
            <a:spLocks noGrp="1"/>
          </p:cNvSpPr>
          <p:nvPr>
            <p:ph type="dt" sz="half" idx="10"/>
          </p:nvPr>
        </p:nvSpPr>
        <p:spPr/>
        <p:txBody>
          <a:bodyPr/>
          <a:lstStyle/>
          <a:p>
            <a:fld id="{6D878D02-64A1-4B72-93A5-9ADE991CED36}" type="datetime1">
              <a:rPr lang="fr-CA" smtClean="0"/>
              <a:t>2022-08-29</a:t>
            </a:fld>
            <a:endParaRPr lang="fr-CA"/>
          </a:p>
        </p:txBody>
      </p:sp>
      <p:sp>
        <p:nvSpPr>
          <p:cNvPr id="20" name="Espace réservé du pied de page 19"/>
          <p:cNvSpPr>
            <a:spLocks noGrp="1"/>
          </p:cNvSpPr>
          <p:nvPr>
            <p:ph type="ftr" sz="quarter" idx="11"/>
          </p:nvPr>
        </p:nvSpPr>
        <p:spPr/>
        <p:txBody>
          <a:bodyPr/>
          <a:lstStyle/>
          <a:p>
            <a:endParaRPr lang="fr-CA"/>
          </a:p>
        </p:txBody>
      </p:sp>
      <p:sp>
        <p:nvSpPr>
          <p:cNvPr id="10" name="Espace réservé du numéro de diapositive 9"/>
          <p:cNvSpPr>
            <a:spLocks noGrp="1"/>
          </p:cNvSpPr>
          <p:nvPr>
            <p:ph type="sldNum" sz="quarter" idx="12"/>
          </p:nvPr>
        </p:nvSpPr>
        <p:spPr/>
        <p:txBody>
          <a:bodyPr/>
          <a:lstStyle/>
          <a:p>
            <a:fld id="{8A4AFF3C-1861-4656-8ADF-43960D4D0745}" type="slidenum">
              <a:rPr lang="fr-CA" smtClean="0"/>
              <a:pPr/>
              <a:t>‹N°›</a:t>
            </a:fld>
            <a:endParaRPr lang="fr-CA"/>
          </a:p>
        </p:txBody>
      </p:sp>
      <p:sp>
        <p:nvSpPr>
          <p:cNvPr id="8" name="Ellipse 7"/>
          <p:cNvSpPr/>
          <p:nvPr/>
        </p:nvSpPr>
        <p:spPr>
          <a:xfrm>
            <a:off x="691075" y="1885069"/>
            <a:ext cx="157734" cy="280416"/>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e 8"/>
          <p:cNvSpPr/>
          <p:nvPr/>
        </p:nvSpPr>
        <p:spPr>
          <a:xfrm>
            <a:off x="867882" y="1793355"/>
            <a:ext cx="48006" cy="85344"/>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A61D071-D8F4-4857-8D06-D15A9D1DFDC7}" type="datetime1">
              <a:rPr lang="fr-CA" smtClean="0"/>
              <a:t>2022-08-29</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8A4AFF3C-1861-4656-8ADF-43960D4D0745}" type="slidenum">
              <a:rPr lang="fr-CA" smtClean="0"/>
              <a:pPr/>
              <a:t>‹N°›</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5143500" y="366186"/>
            <a:ext cx="1371600" cy="7802033"/>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857250" y="366188"/>
            <a:ext cx="4171950" cy="7802033"/>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631C179-E6D5-4245-9FF8-33537A958A1D}" type="datetime1">
              <a:rPr lang="fr-CA" smtClean="0"/>
              <a:t>2022-08-29</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8A4AFF3C-1861-4656-8ADF-43960D4D0745}" type="slidenum">
              <a:rPr lang="fr-CA" smtClean="0"/>
              <a:pPr/>
              <a:t>‹N°›</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DD0486D-F37B-4C8A-AB1B-CF8B086B168C}" type="datetime1">
              <a:rPr lang="fr-CA" smtClean="0"/>
              <a:t>2022-08-29</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8A4AFF3C-1861-4656-8ADF-43960D4D0745}" type="slidenum">
              <a:rPr lang="fr-CA" smtClean="0"/>
              <a:pPr/>
              <a:t>‹N°›</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1712168" y="-72"/>
            <a:ext cx="5143500" cy="9144072"/>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933794" y="3467100"/>
            <a:ext cx="4800600" cy="3048000"/>
          </a:xfrm>
        </p:spPr>
        <p:txBody>
          <a:bodyPr anchor="t"/>
          <a:lstStyle>
            <a:lvl1pPr algn="l">
              <a:lnSpc>
                <a:spcPts val="4500"/>
              </a:lnSpc>
              <a:buNone/>
              <a:defRPr sz="4000" b="1" cap="all"/>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1933794" y="1422400"/>
            <a:ext cx="4800600" cy="2012949"/>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CECB1B66-2212-40D9-A621-A0911CF8FC0F}" type="datetime1">
              <a:rPr lang="fr-CA" smtClean="0"/>
              <a:t>2022-08-29</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8A4AFF3C-1861-4656-8ADF-43960D4D0745}" type="slidenum">
              <a:rPr lang="fr-CA" smtClean="0"/>
              <a:pPr/>
              <a:t>‹N°›</a:t>
            </a:fld>
            <a:endParaRPr lang="fr-CA"/>
          </a:p>
        </p:txBody>
      </p:sp>
      <p:sp>
        <p:nvSpPr>
          <p:cNvPr id="10" name="Rectangle 9"/>
          <p:cNvSpPr/>
          <p:nvPr/>
        </p:nvSpPr>
        <p:spPr bwMode="invGray">
          <a:xfrm>
            <a:off x="1714500" y="0"/>
            <a:ext cx="57150" cy="914407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e 7"/>
          <p:cNvSpPr/>
          <p:nvPr/>
        </p:nvSpPr>
        <p:spPr>
          <a:xfrm>
            <a:off x="1629241" y="3752875"/>
            <a:ext cx="157734" cy="280416"/>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e 8"/>
          <p:cNvSpPr/>
          <p:nvPr/>
        </p:nvSpPr>
        <p:spPr>
          <a:xfrm>
            <a:off x="1806048" y="3661160"/>
            <a:ext cx="48006" cy="85344"/>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076706" y="365760"/>
            <a:ext cx="5623560" cy="1524000"/>
          </a:xfrm>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1076706" y="2032000"/>
            <a:ext cx="2743200" cy="621792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3957066" y="2032000"/>
            <a:ext cx="2743200" cy="621792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884DE692-D5F0-471A-A8FA-FA06BC6177DC}" type="datetime1">
              <a:rPr lang="fr-CA" smtClean="0"/>
              <a:t>2022-08-29</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8A4AFF3C-1861-4656-8ADF-43960D4D0745}" type="slidenum">
              <a:rPr lang="fr-CA" smtClean="0"/>
              <a:pPr/>
              <a:t>‹N°›</a:t>
            </a:fld>
            <a:endParaRPr lang="fr-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42900" y="6880448"/>
            <a:ext cx="6172200" cy="1524000"/>
          </a:xfrm>
        </p:spPr>
        <p:txBody>
          <a:bodyPr anchor="ctr"/>
          <a:lstStyle>
            <a:lvl1pPr algn="ctr">
              <a:defRPr sz="4500" b="1" cap="none" baseline="0"/>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342900" y="437704"/>
            <a:ext cx="3017520" cy="85344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3497580" y="437704"/>
            <a:ext cx="3017520" cy="85344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342900" y="1292448"/>
            <a:ext cx="3017520" cy="54864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3497580" y="1292448"/>
            <a:ext cx="3017520" cy="54864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B9E8A8B2-81D3-4422-8A65-116075E63DD5}" type="datetime1">
              <a:rPr lang="fr-CA" smtClean="0"/>
              <a:t>2022-08-29</a:t>
            </a:fld>
            <a:endParaRPr lang="fr-CA"/>
          </a:p>
        </p:txBody>
      </p:sp>
      <p:sp>
        <p:nvSpPr>
          <p:cNvPr id="8" name="Espace réservé du pied de page 7"/>
          <p:cNvSpPr>
            <a:spLocks noGrp="1"/>
          </p:cNvSpPr>
          <p:nvPr>
            <p:ph type="ftr" sz="quarter" idx="11"/>
          </p:nvPr>
        </p:nvSpPr>
        <p:spPr/>
        <p:txBody>
          <a:bodyPr/>
          <a:lstStyle/>
          <a:p>
            <a:endParaRPr lang="fr-CA"/>
          </a:p>
        </p:txBody>
      </p:sp>
      <p:sp>
        <p:nvSpPr>
          <p:cNvPr id="9" name="Espace réservé du numéro de diapositive 8"/>
          <p:cNvSpPr>
            <a:spLocks noGrp="1"/>
          </p:cNvSpPr>
          <p:nvPr>
            <p:ph type="sldNum" sz="quarter" idx="12"/>
          </p:nvPr>
        </p:nvSpPr>
        <p:spPr/>
        <p:txBody>
          <a:bodyPr/>
          <a:lstStyle/>
          <a:p>
            <a:fld id="{8A4AFF3C-1861-4656-8ADF-43960D4D0745}" type="slidenum">
              <a:rPr lang="fr-CA" smtClean="0"/>
              <a:pPr/>
              <a:t>‹N°›</a:t>
            </a:fld>
            <a:endParaRPr lang="fr-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076706" y="365760"/>
            <a:ext cx="5623560" cy="1524000"/>
          </a:xfrm>
        </p:spPr>
        <p:txBody>
          <a:bodyPr anchor="ct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09CAE10B-1CCE-4206-9D8A-F1403589FBB7}" type="datetime1">
              <a:rPr lang="fr-CA" smtClean="0"/>
              <a:t>2022-08-29</a:t>
            </a:fld>
            <a:endParaRPr lang="fr-CA"/>
          </a:p>
        </p:txBody>
      </p:sp>
      <p:sp>
        <p:nvSpPr>
          <p:cNvPr id="4" name="Espace réservé du pied de page 3"/>
          <p:cNvSpPr>
            <a:spLocks noGrp="1"/>
          </p:cNvSpPr>
          <p:nvPr>
            <p:ph type="ftr" sz="quarter" idx="11"/>
          </p:nvPr>
        </p:nvSpPr>
        <p:spPr/>
        <p:txBody>
          <a:bodyPr/>
          <a:lstStyle/>
          <a:p>
            <a:endParaRPr lang="fr-CA"/>
          </a:p>
        </p:txBody>
      </p:sp>
      <p:sp>
        <p:nvSpPr>
          <p:cNvPr id="5" name="Espace réservé du numéro de diapositive 4"/>
          <p:cNvSpPr>
            <a:spLocks noGrp="1"/>
          </p:cNvSpPr>
          <p:nvPr>
            <p:ph type="sldNum" sz="quarter" idx="12"/>
          </p:nvPr>
        </p:nvSpPr>
        <p:spPr/>
        <p:txBody>
          <a:bodyPr/>
          <a:lstStyle/>
          <a:p>
            <a:fld id="{8A4AFF3C-1861-4656-8ADF-43960D4D0745}" type="slidenum">
              <a:rPr lang="fr-CA" smtClean="0"/>
              <a:pPr/>
              <a:t>‹N°›</a:t>
            </a:fld>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761238" y="0"/>
            <a:ext cx="6096762" cy="9144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Espace réservé de la date 1"/>
          <p:cNvSpPr>
            <a:spLocks noGrp="1"/>
          </p:cNvSpPr>
          <p:nvPr>
            <p:ph type="dt" sz="half" idx="10"/>
          </p:nvPr>
        </p:nvSpPr>
        <p:spPr/>
        <p:txBody>
          <a:bodyPr/>
          <a:lstStyle/>
          <a:p>
            <a:fld id="{C8E53CD0-8FD1-4F8D-954D-6AC1DEDE0F03}" type="datetime1">
              <a:rPr lang="fr-CA" smtClean="0"/>
              <a:t>2022-08-29</a:t>
            </a:fld>
            <a:endParaRPr lang="fr-CA"/>
          </a:p>
        </p:txBody>
      </p:sp>
      <p:sp>
        <p:nvSpPr>
          <p:cNvPr id="3" name="Espace réservé du pied de page 2"/>
          <p:cNvSpPr>
            <a:spLocks noGrp="1"/>
          </p:cNvSpPr>
          <p:nvPr>
            <p:ph type="ftr" sz="quarter" idx="11"/>
          </p:nvPr>
        </p:nvSpPr>
        <p:spPr/>
        <p:txBody>
          <a:bodyPr/>
          <a:lstStyle/>
          <a:p>
            <a:endParaRPr lang="fr-CA"/>
          </a:p>
        </p:txBody>
      </p:sp>
      <p:sp>
        <p:nvSpPr>
          <p:cNvPr id="4" name="Espace réservé du numéro de diapositive 3"/>
          <p:cNvSpPr>
            <a:spLocks noGrp="1"/>
          </p:cNvSpPr>
          <p:nvPr>
            <p:ph type="sldNum" sz="quarter" idx="12"/>
          </p:nvPr>
        </p:nvSpPr>
        <p:spPr/>
        <p:txBody>
          <a:bodyPr/>
          <a:lstStyle/>
          <a:p>
            <a:fld id="{8A4AFF3C-1861-4656-8ADF-43960D4D0745}" type="slidenum">
              <a:rPr lang="fr-CA" smtClean="0"/>
              <a:pPr/>
              <a:t>‹N°›</a:t>
            </a:fld>
            <a:endParaRPr lang="fr-CA"/>
          </a:p>
        </p:txBody>
      </p:sp>
      <p:sp>
        <p:nvSpPr>
          <p:cNvPr id="6" name="Rectangle 5"/>
          <p:cNvSpPr/>
          <p:nvPr/>
        </p:nvSpPr>
        <p:spPr bwMode="invGray">
          <a:xfrm>
            <a:off x="761238" y="-72"/>
            <a:ext cx="54864" cy="914407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289037"/>
            <a:ext cx="2857500" cy="1549400"/>
          </a:xfrm>
          <a:ln>
            <a:noFill/>
          </a:ln>
        </p:spPr>
        <p:txBody>
          <a:bodyPr anchor="b"/>
          <a:lstStyle>
            <a:lvl1pPr algn="l">
              <a:lnSpc>
                <a:spcPts val="2000"/>
              </a:lnSpc>
              <a:buNone/>
              <a:defRPr sz="2200" b="1" cap="all" baseline="0"/>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342900" y="1875952"/>
            <a:ext cx="2857500" cy="931333"/>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342900" y="2844801"/>
            <a:ext cx="6115050" cy="5323417"/>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E579512-614C-4873-9CAA-24902BD188E7}" type="datetime1">
              <a:rPr lang="fr-CA" smtClean="0"/>
              <a:t>2022-08-29</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8A4AFF3C-1861-4656-8ADF-43960D4D0745}" type="slidenum">
              <a:rPr lang="fr-CA" smtClean="0"/>
              <a:pPr/>
              <a:t>‹N°›</a:t>
            </a:fld>
            <a:endParaRPr lang="fr-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415172" y="1422400"/>
            <a:ext cx="2057400" cy="2641600"/>
          </a:xfrm>
        </p:spPr>
        <p:txBody>
          <a:bodyPr anchor="b">
            <a:noAutofit/>
          </a:bodyPr>
          <a:lstStyle>
            <a:lvl1pPr algn="l">
              <a:buNone/>
              <a:defRPr sz="2100" b="1">
                <a:effectLst/>
              </a:defRPr>
            </a:lvl1pPr>
            <a:extLst/>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p>
            <a:fld id="{B6DE72F6-B991-48BE-931B-93A803CB2D7D}" type="datetime1">
              <a:rPr lang="fr-CA" smtClean="0"/>
              <a:t>2022-08-29</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8A4AFF3C-1861-4656-8ADF-43960D4D0745}" type="slidenum">
              <a:rPr lang="fr-CA" smtClean="0"/>
              <a:pPr/>
              <a:t>‹N°›</a:t>
            </a:fld>
            <a:endParaRPr lang="fr-CA"/>
          </a:p>
        </p:txBody>
      </p:sp>
      <p:sp>
        <p:nvSpPr>
          <p:cNvPr id="8" name="Rectangle 7"/>
          <p:cNvSpPr/>
          <p:nvPr/>
        </p:nvSpPr>
        <p:spPr>
          <a:xfrm>
            <a:off x="571500" y="1422400"/>
            <a:ext cx="3429000" cy="6096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628650" y="1524005"/>
            <a:ext cx="3314700" cy="468604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297544" y="1272455"/>
            <a:ext cx="514350" cy="27241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Organigramme : Processus 9"/>
          <p:cNvSpPr/>
          <p:nvPr/>
        </p:nvSpPr>
        <p:spPr>
          <a:xfrm rot="2103354" flipH="1">
            <a:off x="3752750" y="1249048"/>
            <a:ext cx="486918" cy="27241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Espace réservé du texte 3"/>
          <p:cNvSpPr>
            <a:spLocks noGrp="1"/>
          </p:cNvSpPr>
          <p:nvPr>
            <p:ph type="body" sz="half" idx="2"/>
          </p:nvPr>
        </p:nvSpPr>
        <p:spPr>
          <a:xfrm>
            <a:off x="628650" y="6400800"/>
            <a:ext cx="3314700" cy="1016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611945" y="-1087896"/>
            <a:ext cx="1229165" cy="2185183"/>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e 7"/>
          <p:cNvSpPr/>
          <p:nvPr/>
        </p:nvSpPr>
        <p:spPr>
          <a:xfrm>
            <a:off x="126613" y="28137"/>
            <a:ext cx="1276643" cy="2269588"/>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Bouée 10"/>
          <p:cNvSpPr/>
          <p:nvPr/>
        </p:nvSpPr>
        <p:spPr>
          <a:xfrm rot="2315675">
            <a:off x="137161" y="1406770"/>
            <a:ext cx="844288" cy="1470165"/>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759655" y="-72"/>
            <a:ext cx="6098345" cy="9144072"/>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Espace réservé du titre 4"/>
          <p:cNvSpPr>
            <a:spLocks noGrp="1"/>
          </p:cNvSpPr>
          <p:nvPr>
            <p:ph type="title"/>
          </p:nvPr>
        </p:nvSpPr>
        <p:spPr>
          <a:xfrm>
            <a:off x="1076706" y="366184"/>
            <a:ext cx="5623560" cy="1524000"/>
          </a:xfrm>
          <a:prstGeom prst="rect">
            <a:avLst/>
          </a:prstGeom>
        </p:spPr>
        <p:txBody>
          <a:bodyPr anchor="ctr">
            <a:normAutofit/>
          </a:bodyPr>
          <a:lstStyle/>
          <a:p>
            <a:r>
              <a:rPr kumimoji="0" lang="fr-FR" smtClean="0"/>
              <a:t>Modifiez le style du titre</a:t>
            </a:r>
            <a:endParaRPr kumimoji="0" lang="en-US"/>
          </a:p>
        </p:txBody>
      </p:sp>
      <p:sp>
        <p:nvSpPr>
          <p:cNvPr id="9" name="Espace réservé du texte 8"/>
          <p:cNvSpPr>
            <a:spLocks noGrp="1"/>
          </p:cNvSpPr>
          <p:nvPr>
            <p:ph type="body" idx="1"/>
          </p:nvPr>
        </p:nvSpPr>
        <p:spPr>
          <a:xfrm>
            <a:off x="1076706" y="1930400"/>
            <a:ext cx="5623560" cy="6400800"/>
          </a:xfrm>
          <a:prstGeom prst="rect">
            <a:avLst/>
          </a:prstGeom>
        </p:spPr>
        <p:txBody>
          <a:bodyPr>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2686050" y="8407400"/>
            <a:ext cx="1600200" cy="63500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AFA4940-E88B-4E85-95A1-70ED19864C25}" type="datetime1">
              <a:rPr lang="fr-CA" smtClean="0"/>
              <a:t>2022-08-29</a:t>
            </a:fld>
            <a:endParaRPr lang="fr-CA"/>
          </a:p>
        </p:txBody>
      </p:sp>
      <p:sp>
        <p:nvSpPr>
          <p:cNvPr id="10" name="Espace réservé du pied de page 9"/>
          <p:cNvSpPr>
            <a:spLocks noGrp="1"/>
          </p:cNvSpPr>
          <p:nvPr>
            <p:ph type="ftr" sz="quarter" idx="3"/>
          </p:nvPr>
        </p:nvSpPr>
        <p:spPr>
          <a:xfrm>
            <a:off x="4286250" y="8407400"/>
            <a:ext cx="2171700" cy="63500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CA"/>
          </a:p>
        </p:txBody>
      </p:sp>
      <p:sp>
        <p:nvSpPr>
          <p:cNvPr id="22" name="Espace réservé du numéro de diapositive 21"/>
          <p:cNvSpPr>
            <a:spLocks noGrp="1"/>
          </p:cNvSpPr>
          <p:nvPr>
            <p:ph type="sldNum" sz="quarter" idx="4"/>
          </p:nvPr>
        </p:nvSpPr>
        <p:spPr>
          <a:xfrm>
            <a:off x="6460236" y="8407400"/>
            <a:ext cx="342900" cy="63500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A4AFF3C-1861-4656-8ADF-43960D4D0745}" type="slidenum">
              <a:rPr lang="fr-CA" smtClean="0"/>
              <a:pPr/>
              <a:t>‹N°›</a:t>
            </a:fld>
            <a:endParaRPr lang="fr-CA"/>
          </a:p>
        </p:txBody>
      </p:sp>
      <p:sp>
        <p:nvSpPr>
          <p:cNvPr id="15" name="Rectangle 14"/>
          <p:cNvSpPr/>
          <p:nvPr/>
        </p:nvSpPr>
        <p:spPr bwMode="invGray">
          <a:xfrm>
            <a:off x="761238" y="-72"/>
            <a:ext cx="54864" cy="914407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2.png"/><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5" Type="http://schemas.openxmlformats.org/officeDocument/2006/relationships/slideLayout" Target="../slideLayouts/slideLayout5.xml"/><Relationship Id="rId4" Type="http://schemas.openxmlformats.org/officeDocument/2006/relationships/tags" Target="../tags/tag44.xml"/></Relationships>
</file>

<file path=ppt/slides/_rels/slide11.xml.rels><?xml version="1.0" encoding="UTF-8" standalone="yes"?>
<Relationships xmlns="http://schemas.openxmlformats.org/package/2006/relationships"><Relationship Id="rId3" Type="http://schemas.openxmlformats.org/officeDocument/2006/relationships/tags" Target="../tags/tag47.xml"/><Relationship Id="rId7" Type="http://schemas.openxmlformats.org/officeDocument/2006/relationships/notesSlide" Target="../notesSlides/notesSlide5.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slideLayout" Target="../slideLayouts/slideLayout6.xml"/><Relationship Id="rId5" Type="http://schemas.openxmlformats.org/officeDocument/2006/relationships/tags" Target="../tags/tag49.xml"/><Relationship Id="rId4" Type="http://schemas.openxmlformats.org/officeDocument/2006/relationships/tags" Target="../tags/tag48.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51.xml"/><Relationship Id="rId1" Type="http://schemas.openxmlformats.org/officeDocument/2006/relationships/tags" Target="../tags/tag50.xml"/></Relationships>
</file>

<file path=ppt/slides/_rels/slide13.xml.rels><?xml version="1.0" encoding="UTF-8" standalone="yes"?>
<Relationships xmlns="http://schemas.openxmlformats.org/package/2006/relationships"><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tags" Target="../tags/tag52.xml"/><Relationship Id="rId4"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tags" Target="../tags/tag57.xml"/><Relationship Id="rId7" Type="http://schemas.openxmlformats.org/officeDocument/2006/relationships/image" Target="../media/image8.png"/><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slideLayout" Target="../slideLayouts/slideLayout2.xml"/><Relationship Id="rId5" Type="http://schemas.openxmlformats.org/officeDocument/2006/relationships/tags" Target="../tags/tag59.xml"/><Relationship Id="rId4" Type="http://schemas.openxmlformats.org/officeDocument/2006/relationships/tags" Target="../tags/tag58.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tags" Target="../tags/tag9.xml"/></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12.xml"/><Relationship Id="rId7" Type="http://schemas.openxmlformats.org/officeDocument/2006/relationships/notesSlide" Target="../notesSlides/notesSlide3.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slideLayout" Target="../slideLayouts/slideLayout2.xml"/><Relationship Id="rId5" Type="http://schemas.openxmlformats.org/officeDocument/2006/relationships/tags" Target="../tags/tag14.xml"/><Relationship Id="rId4" Type="http://schemas.openxmlformats.org/officeDocument/2006/relationships/tags" Target="../tags/tag13.xml"/></Relationships>
</file>

<file path=ppt/slides/_rels/slide5.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slideLayout" Target="../slideLayouts/slideLayout2.xml"/><Relationship Id="rId4" Type="http://schemas.openxmlformats.org/officeDocument/2006/relationships/tags" Target="../tags/tag18.xml"/></Relationships>
</file>

<file path=ppt/slides/_rels/slide6.xml.rels><?xml version="1.0" encoding="UTF-8" standalone="yes"?>
<Relationships xmlns="http://schemas.openxmlformats.org/package/2006/relationships"><Relationship Id="rId8" Type="http://schemas.openxmlformats.org/officeDocument/2006/relationships/tags" Target="../tags/tag26.xml"/><Relationship Id="rId13" Type="http://schemas.openxmlformats.org/officeDocument/2006/relationships/image" Target="../media/image5.png"/><Relationship Id="rId3" Type="http://schemas.openxmlformats.org/officeDocument/2006/relationships/tags" Target="../tags/tag21.xml"/><Relationship Id="rId7" Type="http://schemas.openxmlformats.org/officeDocument/2006/relationships/tags" Target="../tags/tag25.xml"/><Relationship Id="rId12" Type="http://schemas.openxmlformats.org/officeDocument/2006/relationships/image" Target="../media/image4.png"/><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tags" Target="../tags/tag24.xml"/><Relationship Id="rId11" Type="http://schemas.openxmlformats.org/officeDocument/2006/relationships/slideLayout" Target="../slideLayouts/slideLayout2.xml"/><Relationship Id="rId5" Type="http://schemas.openxmlformats.org/officeDocument/2006/relationships/tags" Target="../tags/tag23.xml"/><Relationship Id="rId15" Type="http://schemas.openxmlformats.org/officeDocument/2006/relationships/image" Target="../media/image7.png"/><Relationship Id="rId10" Type="http://schemas.openxmlformats.org/officeDocument/2006/relationships/tags" Target="../tags/tag28.xml"/><Relationship Id="rId4" Type="http://schemas.openxmlformats.org/officeDocument/2006/relationships/tags" Target="../tags/tag22.xml"/><Relationship Id="rId9" Type="http://schemas.openxmlformats.org/officeDocument/2006/relationships/tags" Target="../tags/tag27.xml"/><Relationship Id="rId1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slideLayout" Target="../slideLayouts/slideLayout2.xml"/><Relationship Id="rId4" Type="http://schemas.openxmlformats.org/officeDocument/2006/relationships/tags" Target="../tags/tag32.xml"/></Relationships>
</file>

<file path=ppt/slides/_rels/slide8.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notesSlide" Target="../notesSlides/notesSlide4.xml"/><Relationship Id="rId5" Type="http://schemas.openxmlformats.org/officeDocument/2006/relationships/slideLayout" Target="../slideLayouts/slideLayout5.xml"/><Relationship Id="rId4" Type="http://schemas.openxmlformats.org/officeDocument/2006/relationships/tags" Target="../tags/tag36.xml"/></Relationships>
</file>

<file path=ppt/slides/_rels/slide9.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slideLayout" Target="../slideLayouts/slideLayout5.xml"/><Relationship Id="rId4" Type="http://schemas.openxmlformats.org/officeDocument/2006/relationships/tags" Target="../tags/tag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a:xfrm>
            <a:off x="1196752" y="5508104"/>
            <a:ext cx="5133206" cy="1661720"/>
          </a:xfrm>
        </p:spPr>
        <p:txBody>
          <a:bodyPr/>
          <a:lstStyle/>
          <a:p>
            <a:pPr algn="ctr"/>
            <a:r>
              <a:rPr lang="fr-CA" dirty="0" smtClean="0"/>
              <a:t>Programme d’activités 2022-2023</a:t>
            </a:r>
            <a:endParaRPr lang="fr-CA" dirty="0"/>
          </a:p>
        </p:txBody>
      </p:sp>
      <p:sp>
        <p:nvSpPr>
          <p:cNvPr id="3" name="Sous-titre 2"/>
          <p:cNvSpPr>
            <a:spLocks noGrp="1"/>
          </p:cNvSpPr>
          <p:nvPr>
            <p:ph type="subTitle" idx="1"/>
            <p:custDataLst>
              <p:tags r:id="rId2"/>
            </p:custDataLst>
          </p:nvPr>
        </p:nvSpPr>
        <p:spPr>
          <a:xfrm>
            <a:off x="1340768" y="7164288"/>
            <a:ext cx="4882852" cy="1828800"/>
          </a:xfrm>
        </p:spPr>
        <p:txBody>
          <a:bodyPr/>
          <a:lstStyle/>
          <a:p>
            <a:pPr algn="ctr"/>
            <a:r>
              <a:rPr lang="fr-CA" dirty="0" smtClean="0"/>
              <a:t>Service de garde de l’Envolée</a:t>
            </a:r>
            <a:endParaRPr lang="fr-CA" dirty="0"/>
          </a:p>
        </p:txBody>
      </p:sp>
      <p:pic>
        <p:nvPicPr>
          <p:cNvPr id="4" name="Picture 2"/>
          <p:cNvPicPr>
            <a:picLocks noChangeAspect="1" noChangeArrowheads="1"/>
          </p:cNvPicPr>
          <p:nvPr>
            <p:custDataLst>
              <p:tags r:id="rId3"/>
            </p:custDataLst>
          </p:nvPr>
        </p:nvPicPr>
        <p:blipFill>
          <a:blip r:embed="rId5">
            <a:extLst>
              <a:ext uri="{28A0092B-C50C-407E-A947-70E740481C1C}">
                <a14:useLocalDpi xmlns:a14="http://schemas.microsoft.com/office/drawing/2010/main" val="0"/>
              </a:ext>
            </a:extLst>
          </a:blip>
          <a:srcRect/>
          <a:stretch>
            <a:fillRect/>
          </a:stretch>
        </p:blipFill>
        <p:spPr bwMode="auto">
          <a:xfrm>
            <a:off x="1268760" y="1259632"/>
            <a:ext cx="5328592" cy="3121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76672" y="323528"/>
            <a:ext cx="5657850" cy="556427"/>
          </a:xfrm>
        </p:spPr>
        <p:txBody>
          <a:bodyPr>
            <a:normAutofit fontScale="90000"/>
          </a:bodyPr>
          <a:lstStyle/>
          <a:p>
            <a:pPr algn="ctr"/>
            <a:r>
              <a:rPr lang="fr-CA" dirty="0" smtClean="0"/>
              <a:t>Qualifier</a:t>
            </a:r>
            <a:endParaRPr lang="fr-CA" dirty="0"/>
          </a:p>
        </p:txBody>
      </p:sp>
      <p:sp>
        <p:nvSpPr>
          <p:cNvPr id="5" name="Espace réservé du texte 4"/>
          <p:cNvSpPr>
            <a:spLocks noGrp="1"/>
          </p:cNvSpPr>
          <p:nvPr>
            <p:ph type="body" idx="1"/>
            <p:custDataLst>
              <p:tags r:id="rId2"/>
            </p:custDataLst>
          </p:nvPr>
        </p:nvSpPr>
        <p:spPr>
          <a:xfrm>
            <a:off x="260648" y="899592"/>
            <a:ext cx="6192688" cy="792088"/>
          </a:xfrm>
        </p:spPr>
        <p:style>
          <a:lnRef idx="2">
            <a:schemeClr val="dk1"/>
          </a:lnRef>
          <a:fillRef idx="1">
            <a:schemeClr val="lt1"/>
          </a:fillRef>
          <a:effectRef idx="0">
            <a:schemeClr val="dk1"/>
          </a:effectRef>
          <a:fontRef idx="minor">
            <a:schemeClr val="dk1"/>
          </a:fontRef>
        </p:style>
        <p:txBody>
          <a:bodyPr/>
          <a:lstStyle/>
          <a:p>
            <a:pPr algn="ctr"/>
            <a:r>
              <a:rPr lang="fr-FR" sz="1400" b="1" dirty="0"/>
              <a:t>Diminuer les feuilles de communication en lien avec des manifestations de violence.</a:t>
            </a:r>
            <a:endParaRPr lang="fr-CA" sz="1400" b="1" dirty="0"/>
          </a:p>
        </p:txBody>
      </p:sp>
      <p:sp>
        <p:nvSpPr>
          <p:cNvPr id="3" name="Espace réservé du contenu 2"/>
          <p:cNvSpPr>
            <a:spLocks noGrp="1"/>
          </p:cNvSpPr>
          <p:nvPr>
            <p:ph sz="quarter" idx="2"/>
            <p:custDataLst>
              <p:tags r:id="rId3"/>
            </p:custDataLst>
          </p:nvPr>
        </p:nvSpPr>
        <p:spPr>
          <a:xfrm>
            <a:off x="260648" y="1835696"/>
            <a:ext cx="6192688" cy="6408712"/>
          </a:xfrm>
        </p:spPr>
        <p:style>
          <a:lnRef idx="2">
            <a:schemeClr val="dk1"/>
          </a:lnRef>
          <a:fillRef idx="1">
            <a:schemeClr val="lt1"/>
          </a:fillRef>
          <a:effectRef idx="0">
            <a:schemeClr val="dk1"/>
          </a:effectRef>
          <a:fontRef idx="minor">
            <a:schemeClr val="dk1"/>
          </a:fontRef>
        </p:style>
        <p:txBody>
          <a:bodyPr/>
          <a:lstStyle/>
          <a:p>
            <a:pPr marL="0" indent="0">
              <a:buNone/>
            </a:pPr>
            <a:r>
              <a:rPr lang="fr-CA" sz="1200" b="1" dirty="0" smtClean="0"/>
              <a:t>Moyens </a:t>
            </a:r>
            <a:r>
              <a:rPr lang="fr-CA" sz="1200" b="1" dirty="0"/>
              <a:t>entrepris par le service de garde </a:t>
            </a:r>
            <a:r>
              <a:rPr lang="fr-CA" sz="1200" b="1" dirty="0" smtClean="0"/>
              <a:t>de l’Envolée:</a:t>
            </a:r>
            <a:endParaRPr lang="fr-CA" sz="1200" b="1" dirty="0"/>
          </a:p>
          <a:p>
            <a:pPr marL="0" indent="0">
              <a:buNone/>
            </a:pPr>
            <a:endParaRPr lang="fr-CA" sz="1200" b="1" dirty="0" smtClean="0"/>
          </a:p>
          <a:p>
            <a:r>
              <a:rPr lang="fr-FR" sz="1200" dirty="0" smtClean="0"/>
              <a:t>Mise </a:t>
            </a:r>
            <a:r>
              <a:rPr lang="fr-FR" sz="1200" dirty="0"/>
              <a:t>en place d’un système de renforcement positif pour l’ensemble des élèves. </a:t>
            </a:r>
            <a:endParaRPr lang="fr-FR" sz="1200" dirty="0" smtClean="0"/>
          </a:p>
          <a:p>
            <a:endParaRPr lang="fr-CA" sz="1200" dirty="0" smtClean="0"/>
          </a:p>
          <a:p>
            <a:r>
              <a:rPr lang="fr-FR" sz="1200" dirty="0" smtClean="0"/>
              <a:t>Assurer </a:t>
            </a:r>
            <a:r>
              <a:rPr lang="fr-FR" sz="1200" dirty="0"/>
              <a:t>un transfert de la procédure de résolution de conflit de l’école au service de garde (utiliser un vocabulaire commun</a:t>
            </a:r>
            <a:r>
              <a:rPr lang="fr-FR" sz="1200" dirty="0" smtClean="0"/>
              <a:t>).</a:t>
            </a:r>
          </a:p>
          <a:p>
            <a:endParaRPr lang="fr-FR" sz="1200" dirty="0"/>
          </a:p>
          <a:p>
            <a:r>
              <a:rPr lang="fr-FR" sz="1200" dirty="0" smtClean="0"/>
              <a:t>Présentation de différentes capsules sur la violence et l’intimidation par le centre d’aide et autres ressources.</a:t>
            </a:r>
            <a:endParaRPr lang="fr-CA" sz="1200" dirty="0"/>
          </a:p>
          <a:p>
            <a:endParaRPr lang="fr-CA" sz="1200" dirty="0" smtClean="0"/>
          </a:p>
          <a:p>
            <a:endParaRPr lang="fr-CA" sz="1200" dirty="0" smtClean="0"/>
          </a:p>
          <a:p>
            <a:pPr marL="0" indent="0">
              <a:buNone/>
            </a:pPr>
            <a:endParaRPr lang="fr-CA" dirty="0"/>
          </a:p>
        </p:txBody>
      </p:sp>
      <p:sp>
        <p:nvSpPr>
          <p:cNvPr id="7" name="Espace réservé du pied de page 6"/>
          <p:cNvSpPr>
            <a:spLocks noGrp="1"/>
          </p:cNvSpPr>
          <p:nvPr>
            <p:ph type="ftr" sz="quarter" idx="11"/>
            <p:custDataLst>
              <p:tags r:id="rId4"/>
            </p:custDataLst>
          </p:nvPr>
        </p:nvSpPr>
        <p:spPr>
          <a:xfrm>
            <a:off x="5949280" y="8407400"/>
            <a:ext cx="508670" cy="341064"/>
          </a:xfrm>
        </p:spPr>
        <p:txBody>
          <a:bodyPr/>
          <a:lstStyle/>
          <a:p>
            <a:r>
              <a:rPr lang="fr-CA" sz="1600" dirty="0" smtClean="0"/>
              <a:t>8</a:t>
            </a:r>
            <a:endParaRPr lang="fr-CA" sz="1600" dirty="0"/>
          </a:p>
        </p:txBody>
      </p:sp>
    </p:spTree>
    <p:extLst>
      <p:ext uri="{BB962C8B-B14F-4D97-AF65-F5344CB8AC3E}">
        <p14:creationId xmlns:p14="http://schemas.microsoft.com/office/powerpoint/2010/main" val="34547622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36712" y="107504"/>
            <a:ext cx="5894412" cy="1728192"/>
          </a:xfrm>
        </p:spPr>
        <p:txBody>
          <a:bodyPr>
            <a:noAutofit/>
          </a:bodyPr>
          <a:lstStyle/>
          <a:p>
            <a:pPr algn="ctr"/>
            <a:r>
              <a:rPr lang="fr-CA" sz="1800" dirty="0"/>
              <a:t>J</a:t>
            </a:r>
            <a:r>
              <a:rPr lang="fr-CA" sz="1800" dirty="0" smtClean="0"/>
              <a:t>ournée type</a:t>
            </a:r>
            <a:br>
              <a:rPr lang="fr-CA" sz="1800" dirty="0" smtClean="0"/>
            </a:br>
            <a:r>
              <a:rPr lang="fr-CA" sz="1800" dirty="0" smtClean="0"/>
              <a:t>matin / midi / soir</a:t>
            </a:r>
            <a:endParaRPr lang="fr-CA" sz="1800" dirty="0"/>
          </a:p>
        </p:txBody>
      </p:sp>
      <p:graphicFrame>
        <p:nvGraphicFramePr>
          <p:cNvPr id="3" name="Tableau 2"/>
          <p:cNvGraphicFramePr>
            <a:graphicFrameLocks noGrp="1"/>
          </p:cNvGraphicFramePr>
          <p:nvPr>
            <p:custDataLst>
              <p:tags r:id="rId2"/>
            </p:custDataLst>
            <p:extLst>
              <p:ext uri="{D42A27DB-BD31-4B8C-83A1-F6EECF244321}">
                <p14:modId xmlns:p14="http://schemas.microsoft.com/office/powerpoint/2010/main" val="1430980320"/>
              </p:ext>
            </p:extLst>
          </p:nvPr>
        </p:nvGraphicFramePr>
        <p:xfrm>
          <a:off x="856209" y="2267744"/>
          <a:ext cx="5932039" cy="4711392"/>
        </p:xfrm>
        <a:graphic>
          <a:graphicData uri="http://schemas.openxmlformats.org/drawingml/2006/table">
            <a:tbl>
              <a:tblPr firstRow="1" bandRow="1">
                <a:tableStyleId>{68D230F3-CF80-4859-8CE7-A43EE81993B5}</a:tableStyleId>
              </a:tblPr>
              <a:tblGrid>
                <a:gridCol w="977042">
                  <a:extLst>
                    <a:ext uri="{9D8B030D-6E8A-4147-A177-3AD203B41FA5}">
                      <a16:colId xmlns:a16="http://schemas.microsoft.com/office/drawing/2014/main" val="20000"/>
                    </a:ext>
                  </a:extLst>
                </a:gridCol>
                <a:gridCol w="2233238">
                  <a:extLst>
                    <a:ext uri="{9D8B030D-6E8A-4147-A177-3AD203B41FA5}">
                      <a16:colId xmlns:a16="http://schemas.microsoft.com/office/drawing/2014/main" val="20001"/>
                    </a:ext>
                  </a:extLst>
                </a:gridCol>
                <a:gridCol w="2721759">
                  <a:extLst>
                    <a:ext uri="{9D8B030D-6E8A-4147-A177-3AD203B41FA5}">
                      <a16:colId xmlns:a16="http://schemas.microsoft.com/office/drawing/2014/main" val="20002"/>
                    </a:ext>
                  </a:extLst>
                </a:gridCol>
              </a:tblGrid>
              <a:tr h="491127">
                <a:tc>
                  <a:txBody>
                    <a:bodyPr/>
                    <a:lstStyle/>
                    <a:p>
                      <a:r>
                        <a:rPr lang="fr-CA" sz="1600" dirty="0" smtClean="0"/>
                        <a:t>Heure</a:t>
                      </a:r>
                      <a:endParaRPr lang="fr-CA" sz="1600" dirty="0"/>
                    </a:p>
                  </a:txBody>
                  <a:tcPr/>
                </a:tc>
                <a:tc>
                  <a:txBody>
                    <a:bodyPr/>
                    <a:lstStyle/>
                    <a:p>
                      <a:r>
                        <a:rPr lang="fr-CA" sz="1600" dirty="0" smtClean="0"/>
                        <a:t>Type d’activité</a:t>
                      </a:r>
                      <a:endParaRPr lang="fr-CA" sz="1600" dirty="0"/>
                    </a:p>
                  </a:txBody>
                  <a:tcPr/>
                </a:tc>
                <a:tc>
                  <a:txBody>
                    <a:bodyPr/>
                    <a:lstStyle/>
                    <a:p>
                      <a:r>
                        <a:rPr lang="fr-CA" sz="1600" dirty="0" smtClean="0"/>
                        <a:t>Description</a:t>
                      </a:r>
                      <a:endParaRPr lang="fr-CA" sz="1600" dirty="0"/>
                    </a:p>
                  </a:txBody>
                  <a:tcPr/>
                </a:tc>
                <a:extLst>
                  <a:ext uri="{0D108BD9-81ED-4DB2-BD59-A6C34878D82A}">
                    <a16:rowId xmlns:a16="http://schemas.microsoft.com/office/drawing/2014/main" val="10000"/>
                  </a:ext>
                </a:extLst>
              </a:tr>
              <a:tr h="998023">
                <a:tc>
                  <a:txBody>
                    <a:bodyPr/>
                    <a:lstStyle/>
                    <a:p>
                      <a:r>
                        <a:rPr lang="fr-CA" sz="1200" dirty="0" smtClean="0"/>
                        <a:t>7:00</a:t>
                      </a:r>
                      <a:endParaRPr lang="fr-CA" sz="1200" dirty="0"/>
                    </a:p>
                  </a:txBody>
                  <a:tcPr/>
                </a:tc>
                <a:tc>
                  <a:txBody>
                    <a:bodyPr/>
                    <a:lstStyle/>
                    <a:p>
                      <a:pPr marL="171450" indent="-171450">
                        <a:buFont typeface="Arial" panose="020B0604020202020204" pitchFamily="34" charset="0"/>
                        <a:buChar char="•"/>
                      </a:pPr>
                      <a:r>
                        <a:rPr lang="fr-CA" sz="1200" dirty="0" smtClean="0"/>
                        <a:t>Ouverture du service de garde</a:t>
                      </a:r>
                      <a:r>
                        <a:rPr lang="fr-CA" sz="1200" baseline="0" dirty="0" smtClean="0"/>
                        <a:t> et activité libre</a:t>
                      </a:r>
                      <a:endParaRPr lang="fr-CA" sz="1200" dirty="0" smtClean="0"/>
                    </a:p>
                    <a:p>
                      <a:pPr marL="0" indent="0">
                        <a:buFont typeface="Arial" panose="020B0604020202020204" pitchFamily="34" charset="0"/>
                        <a:buNone/>
                      </a:pPr>
                      <a:endParaRPr lang="fr-CA" sz="1200" dirty="0"/>
                    </a:p>
                  </a:txBody>
                  <a:tcPr/>
                </a:tc>
                <a:tc>
                  <a:txBody>
                    <a:bodyPr/>
                    <a:lstStyle/>
                    <a:p>
                      <a:pPr algn="just"/>
                      <a:r>
                        <a:rPr lang="fr-CA" sz="1200" baseline="0" dirty="0" smtClean="0"/>
                        <a:t>Les éducatrices font l’ouverture du service de garde en accueillant les élèves.</a:t>
                      </a:r>
                      <a:endParaRPr lang="fr-CA" sz="1200" dirty="0"/>
                    </a:p>
                  </a:txBody>
                  <a:tcPr/>
                </a:tc>
                <a:extLst>
                  <a:ext uri="{0D108BD9-81ED-4DB2-BD59-A6C34878D82A}">
                    <a16:rowId xmlns:a16="http://schemas.microsoft.com/office/drawing/2014/main" val="10001"/>
                  </a:ext>
                </a:extLst>
              </a:tr>
              <a:tr h="1247154">
                <a:tc>
                  <a:txBody>
                    <a:bodyPr/>
                    <a:lstStyle/>
                    <a:p>
                      <a:r>
                        <a:rPr lang="fr-CA" sz="1200" dirty="0" smtClean="0"/>
                        <a:t>7:15</a:t>
                      </a:r>
                      <a:endParaRPr lang="fr-CA" sz="1200" dirty="0"/>
                    </a:p>
                  </a:txBody>
                  <a:tcPr/>
                </a:tc>
                <a:tc>
                  <a:txBody>
                    <a:bodyPr/>
                    <a:lstStyle/>
                    <a:p>
                      <a:pPr marL="171450" indent="-171450">
                        <a:buFont typeface="Arial" panose="020B0604020202020204" pitchFamily="34" charset="0"/>
                        <a:buChar char="•"/>
                      </a:pPr>
                      <a:r>
                        <a:rPr lang="fr-CA" sz="1200" dirty="0" smtClean="0"/>
                        <a:t>Activité</a:t>
                      </a:r>
                      <a:r>
                        <a:rPr lang="fr-CA" sz="1200" baseline="0" dirty="0" smtClean="0"/>
                        <a:t> libre ou dirigée</a:t>
                      </a:r>
                      <a:endParaRPr lang="fr-CA" sz="1200" dirty="0"/>
                    </a:p>
                  </a:txBody>
                  <a:tcPr/>
                </a:tc>
                <a:tc>
                  <a:txBody>
                    <a:bodyPr/>
                    <a:lstStyle/>
                    <a:p>
                      <a:pPr algn="just"/>
                      <a:r>
                        <a:rPr lang="fr-CA" sz="1200" dirty="0" smtClean="0"/>
                        <a:t>Une éducatrice</a:t>
                      </a:r>
                      <a:r>
                        <a:rPr lang="fr-CA" sz="1200" baseline="0" dirty="0" smtClean="0"/>
                        <a:t> fait l’ouverture du gymnase.  Les élèves ont le choix de demeurer au local du service de garde ou de se diriger au gymnase.</a:t>
                      </a:r>
                      <a:endParaRPr lang="fr-CA" sz="1200" dirty="0"/>
                    </a:p>
                  </a:txBody>
                  <a:tcPr/>
                </a:tc>
                <a:extLst>
                  <a:ext uri="{0D108BD9-81ED-4DB2-BD59-A6C34878D82A}">
                    <a16:rowId xmlns:a16="http://schemas.microsoft.com/office/drawing/2014/main" val="10002"/>
                  </a:ext>
                </a:extLst>
              </a:tr>
              <a:tr h="792088">
                <a:tc>
                  <a:txBody>
                    <a:bodyPr/>
                    <a:lstStyle/>
                    <a:p>
                      <a:r>
                        <a:rPr lang="fr-CA" sz="1200" dirty="0" smtClean="0"/>
                        <a:t>7:45</a:t>
                      </a:r>
                      <a:endParaRPr lang="fr-CA" sz="1200" dirty="0"/>
                    </a:p>
                  </a:txBody>
                  <a:tcPr/>
                </a:tc>
                <a:tc>
                  <a:txBody>
                    <a:bodyPr/>
                    <a:lstStyle/>
                    <a:p>
                      <a:pPr marL="171450" indent="-171450">
                        <a:buFont typeface="Arial" panose="020B0604020202020204" pitchFamily="34" charset="0"/>
                        <a:buChar char="•"/>
                      </a:pPr>
                      <a:r>
                        <a:rPr lang="fr-CA" sz="1200" dirty="0" smtClean="0"/>
                        <a:t>Activité de transition</a:t>
                      </a:r>
                    </a:p>
                    <a:p>
                      <a:pPr marL="171450" indent="-171450">
                        <a:buFont typeface="Arial" panose="020B0604020202020204" pitchFamily="34" charset="0"/>
                        <a:buChar char="•"/>
                      </a:pPr>
                      <a:endParaRPr lang="fr-CA" sz="1200" dirty="0" smtClean="0"/>
                    </a:p>
                    <a:p>
                      <a:pPr marL="171450" indent="-171450">
                        <a:buFont typeface="Arial" panose="020B0604020202020204" pitchFamily="34" charset="0"/>
                        <a:buChar char="•"/>
                      </a:pPr>
                      <a:endParaRPr lang="fr-CA" sz="1200" dirty="0" smtClean="0"/>
                    </a:p>
                    <a:p>
                      <a:pPr marL="0" indent="0">
                        <a:buFont typeface="Arial" panose="020B0604020202020204" pitchFamily="34" charset="0"/>
                        <a:buNone/>
                      </a:pPr>
                      <a:endParaRPr lang="fr-CA" sz="1200" dirty="0"/>
                    </a:p>
                  </a:txBody>
                  <a:tcPr/>
                </a:tc>
                <a:tc>
                  <a:txBody>
                    <a:bodyPr/>
                    <a:lstStyle/>
                    <a:p>
                      <a:pPr algn="just"/>
                      <a:r>
                        <a:rPr lang="fr-CA" sz="1200" dirty="0" smtClean="0"/>
                        <a:t>Les élèves se</a:t>
                      </a:r>
                      <a:r>
                        <a:rPr lang="fr-CA" sz="1200" baseline="0" dirty="0" smtClean="0"/>
                        <a:t> dirigent à leurs casiers pour s’habiller et aller à l’extérieur. </a:t>
                      </a:r>
                    </a:p>
                    <a:p>
                      <a:endParaRPr lang="fr-CA" sz="1200" baseline="0" dirty="0" smtClean="0"/>
                    </a:p>
                  </a:txBody>
                  <a:tcPr/>
                </a:tc>
                <a:extLst>
                  <a:ext uri="{0D108BD9-81ED-4DB2-BD59-A6C34878D82A}">
                    <a16:rowId xmlns:a16="http://schemas.microsoft.com/office/drawing/2014/main" val="10003"/>
                  </a:ext>
                </a:extLst>
              </a:tr>
              <a:tr h="648072">
                <a:tc>
                  <a:txBody>
                    <a:bodyPr/>
                    <a:lstStyle/>
                    <a:p>
                      <a:r>
                        <a:rPr lang="fr-CA" sz="1200" dirty="0" smtClean="0"/>
                        <a:t>8:00</a:t>
                      </a:r>
                      <a:endParaRPr lang="fr-CA" sz="1200" dirty="0"/>
                    </a:p>
                  </a:txBody>
                  <a:tcPr/>
                </a:tc>
                <a:tc>
                  <a:txBody>
                    <a:bodyPr/>
                    <a:lstStyle/>
                    <a:p>
                      <a:pPr marL="171450" indent="-171450">
                        <a:buFont typeface="Arial" panose="020B0604020202020204" pitchFamily="34" charset="0"/>
                        <a:buChar char="•"/>
                      </a:pPr>
                      <a:r>
                        <a:rPr lang="fr-CA" sz="1200" baseline="0" dirty="0" smtClean="0"/>
                        <a:t>Arrivée des enseignantes</a:t>
                      </a:r>
                      <a:endParaRPr lang="fr-CA" sz="1200" dirty="0"/>
                    </a:p>
                  </a:txBody>
                  <a:tcPr/>
                </a:tc>
                <a:tc>
                  <a:txBody>
                    <a:bodyPr/>
                    <a:lstStyle/>
                    <a:p>
                      <a:pPr algn="just"/>
                      <a:r>
                        <a:rPr lang="fr-CA" sz="1200" baseline="0" dirty="0" smtClean="0"/>
                        <a:t>Les enseignantes se rendent à l’extérieur pour assurer la surveillance.</a:t>
                      </a:r>
                    </a:p>
                  </a:txBody>
                  <a:tcPr/>
                </a:tc>
                <a:extLst>
                  <a:ext uri="{0D108BD9-81ED-4DB2-BD59-A6C34878D82A}">
                    <a16:rowId xmlns:a16="http://schemas.microsoft.com/office/drawing/2014/main" val="10004"/>
                  </a:ext>
                </a:extLst>
              </a:tr>
              <a:tr h="504056">
                <a:tc>
                  <a:txBody>
                    <a:bodyPr/>
                    <a:lstStyle/>
                    <a:p>
                      <a:r>
                        <a:rPr lang="fr-CA" sz="1200" dirty="0" smtClean="0"/>
                        <a:t>8:10</a:t>
                      </a:r>
                      <a:endParaRPr lang="fr-CA" sz="1200" dirty="0"/>
                    </a:p>
                  </a:txBody>
                  <a:tcPr/>
                </a:tc>
                <a:tc>
                  <a:txBody>
                    <a:bodyPr/>
                    <a:lstStyle/>
                    <a:p>
                      <a:pPr marL="171450" indent="-171450">
                        <a:buFont typeface="Arial" panose="020B0604020202020204" pitchFamily="34" charset="0"/>
                        <a:buChar char="•"/>
                      </a:pPr>
                      <a:r>
                        <a:rPr lang="fr-CA" sz="1200" dirty="0" smtClean="0"/>
                        <a:t>Entrée des</a:t>
                      </a:r>
                      <a:r>
                        <a:rPr lang="fr-CA" sz="1200" baseline="0" dirty="0" smtClean="0"/>
                        <a:t> élèves</a:t>
                      </a:r>
                    </a:p>
                    <a:p>
                      <a:pPr marL="0" indent="0">
                        <a:buFont typeface="Arial" panose="020B0604020202020204" pitchFamily="34" charset="0"/>
                        <a:buNone/>
                      </a:pPr>
                      <a:endParaRPr lang="fr-CA" sz="1200" dirty="0"/>
                    </a:p>
                  </a:txBody>
                  <a:tcPr/>
                </a:tc>
                <a:tc>
                  <a:txBody>
                    <a:bodyPr/>
                    <a:lstStyle/>
                    <a:p>
                      <a:r>
                        <a:rPr lang="fr-CA" sz="1200" baseline="0" dirty="0" smtClean="0"/>
                        <a:t>Accueil des enseignantes.</a:t>
                      </a:r>
                    </a:p>
                  </a:txBody>
                  <a:tcPr/>
                </a:tc>
                <a:extLst>
                  <a:ext uri="{0D108BD9-81ED-4DB2-BD59-A6C34878D82A}">
                    <a16:rowId xmlns:a16="http://schemas.microsoft.com/office/drawing/2014/main" val="10005"/>
                  </a:ext>
                </a:extLst>
              </a:tr>
            </a:tbl>
          </a:graphicData>
        </a:graphic>
      </p:graphicFrame>
      <p:sp>
        <p:nvSpPr>
          <p:cNvPr id="5" name="ZoneTexte 4"/>
          <p:cNvSpPr txBox="1"/>
          <p:nvPr>
            <p:custDataLst>
              <p:tags r:id="rId3"/>
            </p:custDataLst>
          </p:nvPr>
        </p:nvSpPr>
        <p:spPr>
          <a:xfrm>
            <a:off x="6165304" y="7812360"/>
            <a:ext cx="216024" cy="369332"/>
          </a:xfrm>
          <a:prstGeom prst="rect">
            <a:avLst/>
          </a:prstGeom>
          <a:noFill/>
        </p:spPr>
        <p:txBody>
          <a:bodyPr wrap="square" rtlCol="0">
            <a:spAutoFit/>
          </a:bodyPr>
          <a:lstStyle/>
          <a:p>
            <a:r>
              <a:rPr lang="fr-CA" dirty="0" smtClean="0">
                <a:solidFill>
                  <a:schemeClr val="bg1"/>
                </a:solidFill>
              </a:rPr>
              <a:t>9</a:t>
            </a:r>
            <a:endParaRPr lang="fr-CA" dirty="0">
              <a:solidFill>
                <a:schemeClr val="bg1"/>
              </a:solidFill>
            </a:endParaRPr>
          </a:p>
        </p:txBody>
      </p:sp>
      <p:sp>
        <p:nvSpPr>
          <p:cNvPr id="4" name="ZoneTexte 3"/>
          <p:cNvSpPr txBox="1"/>
          <p:nvPr>
            <p:custDataLst>
              <p:tags r:id="rId4"/>
            </p:custDataLst>
          </p:nvPr>
        </p:nvSpPr>
        <p:spPr>
          <a:xfrm>
            <a:off x="0" y="0"/>
            <a:ext cx="3810000" cy="1270000"/>
          </a:xfrm>
          <a:prstGeom prst="rect">
            <a:avLst/>
          </a:prstGeom>
          <a:noFill/>
        </p:spPr>
        <p:txBody>
          <a:bodyPr vert="horz" rtlCol="0">
            <a:spAutoFit/>
          </a:bodyPr>
          <a:lstStyle/>
          <a:p>
            <a:endParaRPr lang="fr-CA"/>
          </a:p>
        </p:txBody>
      </p:sp>
      <p:sp>
        <p:nvSpPr>
          <p:cNvPr id="6" name="ZoneTexte 5"/>
          <p:cNvSpPr txBox="1"/>
          <p:nvPr>
            <p:custDataLst>
              <p:tags r:id="rId5"/>
            </p:custDataLst>
          </p:nvPr>
        </p:nvSpPr>
        <p:spPr>
          <a:xfrm>
            <a:off x="0" y="0"/>
            <a:ext cx="3810000" cy="1270000"/>
          </a:xfrm>
          <a:prstGeom prst="rect">
            <a:avLst/>
          </a:prstGeom>
          <a:noFill/>
        </p:spPr>
        <p:txBody>
          <a:bodyPr vert="horz" rtlCol="0">
            <a:spAutoFit/>
          </a:bodyPr>
          <a:lstStyle/>
          <a:p>
            <a:endParaRPr lang="fr-CA"/>
          </a:p>
        </p:txBody>
      </p:sp>
    </p:spTree>
    <p:extLst>
      <p:ext uri="{BB962C8B-B14F-4D97-AF65-F5344CB8AC3E}">
        <p14:creationId xmlns:p14="http://schemas.microsoft.com/office/powerpoint/2010/main" val="3683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p:cNvGraphicFramePr>
            <a:graphicFrameLocks noGrp="1"/>
          </p:cNvGraphicFramePr>
          <p:nvPr>
            <p:custDataLst>
              <p:tags r:id="rId1"/>
            </p:custDataLst>
            <p:extLst>
              <p:ext uri="{D42A27DB-BD31-4B8C-83A1-F6EECF244321}">
                <p14:modId xmlns:p14="http://schemas.microsoft.com/office/powerpoint/2010/main" val="342744701"/>
              </p:ext>
            </p:extLst>
          </p:nvPr>
        </p:nvGraphicFramePr>
        <p:xfrm>
          <a:off x="836711" y="251520"/>
          <a:ext cx="5832649" cy="7848872"/>
        </p:xfrm>
        <a:graphic>
          <a:graphicData uri="http://schemas.openxmlformats.org/drawingml/2006/table">
            <a:tbl>
              <a:tblPr firstRow="1" bandRow="1">
                <a:tableStyleId>{68D230F3-CF80-4859-8CE7-A43EE81993B5}</a:tableStyleId>
              </a:tblPr>
              <a:tblGrid>
                <a:gridCol w="960671">
                  <a:extLst>
                    <a:ext uri="{9D8B030D-6E8A-4147-A177-3AD203B41FA5}">
                      <a16:colId xmlns:a16="http://schemas.microsoft.com/office/drawing/2014/main" val="20000"/>
                    </a:ext>
                  </a:extLst>
                </a:gridCol>
                <a:gridCol w="2333060">
                  <a:extLst>
                    <a:ext uri="{9D8B030D-6E8A-4147-A177-3AD203B41FA5}">
                      <a16:colId xmlns:a16="http://schemas.microsoft.com/office/drawing/2014/main" val="20001"/>
                    </a:ext>
                  </a:extLst>
                </a:gridCol>
                <a:gridCol w="2538918">
                  <a:extLst>
                    <a:ext uri="{9D8B030D-6E8A-4147-A177-3AD203B41FA5}">
                      <a16:colId xmlns:a16="http://schemas.microsoft.com/office/drawing/2014/main" val="20002"/>
                    </a:ext>
                  </a:extLst>
                </a:gridCol>
              </a:tblGrid>
              <a:tr h="333153">
                <a:tc>
                  <a:txBody>
                    <a:bodyPr/>
                    <a:lstStyle/>
                    <a:p>
                      <a:r>
                        <a:rPr lang="fr-CA" sz="1600" dirty="0" smtClean="0"/>
                        <a:t>Heure</a:t>
                      </a:r>
                      <a:endParaRPr lang="fr-CA" sz="1600" dirty="0"/>
                    </a:p>
                  </a:txBody>
                  <a:tcPr/>
                </a:tc>
                <a:tc>
                  <a:txBody>
                    <a:bodyPr/>
                    <a:lstStyle/>
                    <a:p>
                      <a:r>
                        <a:rPr lang="fr-CA" sz="1600" dirty="0" smtClean="0"/>
                        <a:t>Type d’activité</a:t>
                      </a:r>
                      <a:endParaRPr lang="fr-CA" sz="1600" dirty="0"/>
                    </a:p>
                  </a:txBody>
                  <a:tcPr/>
                </a:tc>
                <a:tc>
                  <a:txBody>
                    <a:bodyPr/>
                    <a:lstStyle/>
                    <a:p>
                      <a:r>
                        <a:rPr lang="fr-CA" sz="1600" dirty="0" smtClean="0"/>
                        <a:t>Description</a:t>
                      </a:r>
                      <a:endParaRPr lang="fr-CA" sz="1600" dirty="0"/>
                    </a:p>
                  </a:txBody>
                  <a:tcPr/>
                </a:tc>
                <a:extLst>
                  <a:ext uri="{0D108BD9-81ED-4DB2-BD59-A6C34878D82A}">
                    <a16:rowId xmlns:a16="http://schemas.microsoft.com/office/drawing/2014/main" val="10000"/>
                  </a:ext>
                </a:extLst>
              </a:tr>
              <a:tr h="1032872">
                <a:tc>
                  <a:txBody>
                    <a:bodyPr/>
                    <a:lstStyle/>
                    <a:p>
                      <a:r>
                        <a:rPr lang="fr-CA" sz="1200" dirty="0" smtClean="0"/>
                        <a:t>11:35</a:t>
                      </a:r>
                      <a:endParaRPr lang="fr-CA" sz="1200" dirty="0"/>
                    </a:p>
                  </a:txBody>
                  <a:tcPr/>
                </a:tc>
                <a:tc>
                  <a:txBody>
                    <a:bodyPr/>
                    <a:lstStyle/>
                    <a:p>
                      <a:pPr marL="171450" indent="-171450">
                        <a:buFont typeface="Arial" panose="020B0604020202020204" pitchFamily="34" charset="0"/>
                        <a:buChar char="•"/>
                      </a:pPr>
                      <a:r>
                        <a:rPr lang="fr-CA" sz="1200" dirty="0" smtClean="0"/>
                        <a:t>Activité de transition</a:t>
                      </a:r>
                    </a:p>
                    <a:p>
                      <a:pPr marL="0" indent="0">
                        <a:buFont typeface="Arial" panose="020B0604020202020204" pitchFamily="34" charset="0"/>
                        <a:buNone/>
                      </a:pPr>
                      <a:endParaRPr lang="fr-CA" sz="1200" dirty="0" smtClean="0"/>
                    </a:p>
                    <a:p>
                      <a:pPr marL="171450" indent="-171450">
                        <a:buFont typeface="Arial" panose="020B0604020202020204" pitchFamily="34" charset="0"/>
                        <a:buChar char="•"/>
                      </a:pPr>
                      <a:endParaRPr lang="fr-CA" sz="1200" dirty="0" smtClean="0"/>
                    </a:p>
                  </a:txBody>
                  <a:tcPr/>
                </a:tc>
                <a:tc>
                  <a:txBody>
                    <a:bodyPr/>
                    <a:lstStyle/>
                    <a:p>
                      <a:r>
                        <a:rPr lang="fr-CA" sz="1200" dirty="0" smtClean="0"/>
                        <a:t>Les élèves de</a:t>
                      </a:r>
                      <a:r>
                        <a:rPr lang="fr-CA" sz="1200" baseline="0" dirty="0" smtClean="0"/>
                        <a:t> la 3</a:t>
                      </a:r>
                      <a:r>
                        <a:rPr lang="fr-CA" sz="1200" baseline="30000" dirty="0" smtClean="0"/>
                        <a:t>ième</a:t>
                      </a:r>
                      <a:r>
                        <a:rPr lang="fr-CA" sz="1200" baseline="0" dirty="0" smtClean="0"/>
                        <a:t>  à la 6</a:t>
                      </a:r>
                      <a:r>
                        <a:rPr lang="fr-CA" sz="1200" baseline="30000" dirty="0" smtClean="0"/>
                        <a:t>ième</a:t>
                      </a:r>
                      <a:r>
                        <a:rPr lang="fr-CA" sz="1200" baseline="0" dirty="0" smtClean="0"/>
                        <a:t> année se déplacent pour aller diner.  Les élèves du préscolaire à la 2</a:t>
                      </a:r>
                      <a:r>
                        <a:rPr lang="fr-CA" sz="1200" baseline="30000" dirty="0" smtClean="0"/>
                        <a:t>ième</a:t>
                      </a:r>
                      <a:r>
                        <a:rPr lang="fr-CA" sz="1200" baseline="0" dirty="0" smtClean="0"/>
                        <a:t> année s’habillent et sortent à l’extérieur.</a:t>
                      </a:r>
                      <a:endParaRPr lang="fr-CA" sz="1200" dirty="0"/>
                    </a:p>
                  </a:txBody>
                  <a:tcPr/>
                </a:tc>
                <a:extLst>
                  <a:ext uri="{0D108BD9-81ED-4DB2-BD59-A6C34878D82A}">
                    <a16:rowId xmlns:a16="http://schemas.microsoft.com/office/drawing/2014/main" val="10001"/>
                  </a:ext>
                </a:extLst>
              </a:tr>
              <a:tr h="1368152">
                <a:tc>
                  <a:txBody>
                    <a:bodyPr/>
                    <a:lstStyle/>
                    <a:p>
                      <a:r>
                        <a:rPr lang="fr-CA" sz="1200" dirty="0" smtClean="0"/>
                        <a:t>11:35</a:t>
                      </a:r>
                      <a:endParaRPr lang="fr-CA" sz="1200" dirty="0"/>
                    </a:p>
                  </a:txBody>
                  <a:tcPr/>
                </a:tc>
                <a:tc>
                  <a:txBody>
                    <a:bodyPr/>
                    <a:lstStyle/>
                    <a:p>
                      <a:pPr marL="171450" indent="-171450">
                        <a:buFont typeface="Arial" panose="020B0604020202020204" pitchFamily="34" charset="0"/>
                        <a:buChar char="•"/>
                      </a:pPr>
                      <a:r>
                        <a:rPr lang="fr-CA" sz="1200" dirty="0" smtClean="0"/>
                        <a:t>Activité de routine</a:t>
                      </a:r>
                    </a:p>
                    <a:p>
                      <a:pPr marL="171450" indent="-171450">
                        <a:buFont typeface="Arial" panose="020B0604020202020204" pitchFamily="34" charset="0"/>
                        <a:buChar char="•"/>
                      </a:pPr>
                      <a:endParaRPr lang="fr-CA" sz="1200" dirty="0" smtClean="0"/>
                    </a:p>
                    <a:p>
                      <a:pPr marL="171450" indent="-171450">
                        <a:buFont typeface="Arial" panose="020B0604020202020204" pitchFamily="34" charset="0"/>
                        <a:buChar char="•"/>
                      </a:pPr>
                      <a:endParaRPr lang="fr-CA" sz="1200" dirty="0" smtClean="0"/>
                    </a:p>
                    <a:p>
                      <a:pPr marL="171450" indent="-171450">
                        <a:buFont typeface="Arial" panose="020B0604020202020204" pitchFamily="34" charset="0"/>
                        <a:buChar char="•"/>
                      </a:pPr>
                      <a:r>
                        <a:rPr lang="fr-CA" sz="1200" dirty="0" smtClean="0"/>
                        <a:t>Activité libre et dirigée</a:t>
                      </a:r>
                      <a:endParaRPr lang="fr-CA" sz="1200" dirty="0"/>
                    </a:p>
                  </a:txBody>
                  <a:tcPr/>
                </a:tc>
                <a:tc>
                  <a:txBody>
                    <a:bodyPr/>
                    <a:lstStyle/>
                    <a:p>
                      <a:r>
                        <a:rPr lang="fr-CA" sz="1200" dirty="0" smtClean="0"/>
                        <a:t>Les élèves de la 3</a:t>
                      </a:r>
                      <a:r>
                        <a:rPr lang="fr-CA" sz="1200" baseline="30000" dirty="0" smtClean="0"/>
                        <a:t>ième</a:t>
                      </a:r>
                      <a:r>
                        <a:rPr lang="fr-CA" sz="1200" dirty="0" smtClean="0"/>
                        <a:t> à la 6</a:t>
                      </a:r>
                      <a:r>
                        <a:rPr lang="fr-CA" sz="1200" baseline="30000" dirty="0" smtClean="0"/>
                        <a:t>ième</a:t>
                      </a:r>
                      <a:r>
                        <a:rPr lang="fr-CA" sz="1200" dirty="0" smtClean="0"/>
                        <a:t> année</a:t>
                      </a:r>
                      <a:r>
                        <a:rPr lang="fr-CA" sz="1200" baseline="0" dirty="0" smtClean="0"/>
                        <a:t> dinent dans leur local respectif.</a:t>
                      </a:r>
                    </a:p>
                    <a:p>
                      <a:endParaRPr lang="fr-CA" sz="1200" dirty="0" smtClean="0"/>
                    </a:p>
                    <a:p>
                      <a:r>
                        <a:rPr lang="fr-CA" sz="1200" dirty="0" smtClean="0"/>
                        <a:t>Les élèves du préscolaire à la 2</a:t>
                      </a:r>
                      <a:r>
                        <a:rPr lang="fr-CA" sz="1200" baseline="30000" dirty="0" smtClean="0"/>
                        <a:t>ième</a:t>
                      </a:r>
                      <a:r>
                        <a:rPr lang="fr-CA" sz="1200" baseline="0" dirty="0" smtClean="0"/>
                        <a:t> année</a:t>
                      </a:r>
                      <a:r>
                        <a:rPr lang="fr-CA" sz="1200" dirty="0" smtClean="0"/>
                        <a:t> participent à des jeux libres et dirigés à l’extérieur.</a:t>
                      </a:r>
                      <a:r>
                        <a:rPr lang="fr-CA" sz="1200" baseline="0" dirty="0" smtClean="0"/>
                        <a:t> </a:t>
                      </a:r>
                      <a:r>
                        <a:rPr lang="fr-CA" sz="1200" dirty="0" smtClean="0"/>
                        <a:t> </a:t>
                      </a:r>
                      <a:endParaRPr lang="fr-CA" sz="1200" dirty="0"/>
                    </a:p>
                  </a:txBody>
                  <a:tcPr/>
                </a:tc>
                <a:extLst>
                  <a:ext uri="{0D108BD9-81ED-4DB2-BD59-A6C34878D82A}">
                    <a16:rowId xmlns:a16="http://schemas.microsoft.com/office/drawing/2014/main" val="10002"/>
                  </a:ext>
                </a:extLst>
              </a:tr>
              <a:tr h="1728192">
                <a:tc>
                  <a:txBody>
                    <a:bodyPr/>
                    <a:lstStyle/>
                    <a:p>
                      <a:r>
                        <a:rPr lang="fr-CA" sz="1200" dirty="0" smtClean="0"/>
                        <a:t>12:10</a:t>
                      </a:r>
                      <a:endParaRPr lang="fr-CA" sz="1200" dirty="0"/>
                    </a:p>
                  </a:txBody>
                  <a:tcPr/>
                </a:tc>
                <a:tc>
                  <a:txBody>
                    <a:bodyPr/>
                    <a:lstStyle/>
                    <a:p>
                      <a:pPr marL="171450" indent="-171450">
                        <a:buFont typeface="Arial" panose="020B0604020202020204" pitchFamily="34" charset="0"/>
                        <a:buChar char="•"/>
                      </a:pPr>
                      <a:r>
                        <a:rPr lang="fr-CA" sz="1200" dirty="0" smtClean="0"/>
                        <a:t>Activité de transition</a:t>
                      </a:r>
                      <a:endParaRPr lang="fr-CA" sz="1200" dirty="0"/>
                    </a:p>
                  </a:txBody>
                  <a:tcPr/>
                </a:tc>
                <a:tc>
                  <a:txBody>
                    <a:bodyPr/>
                    <a:lstStyle/>
                    <a:p>
                      <a:r>
                        <a:rPr lang="fr-CA" sz="1200" dirty="0" smtClean="0"/>
                        <a:t>Les élèves de la 3</a:t>
                      </a:r>
                      <a:r>
                        <a:rPr lang="fr-CA" sz="1200" baseline="30000" dirty="0" smtClean="0"/>
                        <a:t>ième</a:t>
                      </a:r>
                      <a:r>
                        <a:rPr lang="fr-CA" sz="1200" dirty="0" smtClean="0"/>
                        <a:t> à la 6</a:t>
                      </a:r>
                      <a:r>
                        <a:rPr lang="fr-CA" sz="1200" baseline="30000" dirty="0" smtClean="0"/>
                        <a:t>ième</a:t>
                      </a:r>
                      <a:r>
                        <a:rPr lang="fr-CA" sz="1200" dirty="0" smtClean="0"/>
                        <a:t> année s’habillent et se dirigent vers l’</a:t>
                      </a:r>
                      <a:r>
                        <a:rPr lang="fr-CA" sz="1200" baseline="0" dirty="0" smtClean="0"/>
                        <a:t>extérieur.</a:t>
                      </a:r>
                    </a:p>
                    <a:p>
                      <a:endParaRPr lang="fr-CA" sz="1200" baseline="0" dirty="0" smtClean="0"/>
                    </a:p>
                    <a:p>
                      <a:r>
                        <a:rPr lang="fr-CA" sz="1200" dirty="0" smtClean="0"/>
                        <a:t>Les élèves du préscolaire à la 2</a:t>
                      </a:r>
                      <a:r>
                        <a:rPr lang="fr-CA" sz="1200" baseline="30000" dirty="0" smtClean="0"/>
                        <a:t>ième</a:t>
                      </a:r>
                      <a:r>
                        <a:rPr lang="fr-CA" sz="1200" baseline="0" dirty="0" smtClean="0"/>
                        <a:t> année</a:t>
                      </a:r>
                      <a:r>
                        <a:rPr lang="fr-CA" sz="1200" dirty="0" smtClean="0"/>
                        <a:t> entrent dans</a:t>
                      </a:r>
                      <a:r>
                        <a:rPr lang="fr-CA" sz="1200" baseline="0" dirty="0" smtClean="0"/>
                        <a:t> l’école, </a:t>
                      </a:r>
                      <a:r>
                        <a:rPr lang="fr-CA" sz="1200" dirty="0" smtClean="0"/>
                        <a:t> se</a:t>
                      </a:r>
                      <a:r>
                        <a:rPr lang="fr-CA" sz="1200" baseline="0" dirty="0" smtClean="0"/>
                        <a:t> déshabillent et se dirigent dans leur local respectif pour manger.</a:t>
                      </a:r>
                      <a:endParaRPr lang="fr-CA" sz="1200" dirty="0"/>
                    </a:p>
                  </a:txBody>
                  <a:tcPr/>
                </a:tc>
                <a:extLst>
                  <a:ext uri="{0D108BD9-81ED-4DB2-BD59-A6C34878D82A}">
                    <a16:rowId xmlns:a16="http://schemas.microsoft.com/office/drawing/2014/main" val="10003"/>
                  </a:ext>
                </a:extLst>
              </a:tr>
              <a:tr h="1512168">
                <a:tc>
                  <a:txBody>
                    <a:bodyPr/>
                    <a:lstStyle/>
                    <a:p>
                      <a:r>
                        <a:rPr lang="fr-CA" sz="1200" dirty="0" smtClean="0"/>
                        <a:t>12:10</a:t>
                      </a:r>
                      <a:endParaRPr lang="fr-CA" sz="1200" dirty="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200" dirty="0" smtClean="0"/>
                        <a:t>Activité libre et dirigée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CA" sz="1200"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CA" sz="1200"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CA" sz="1200" dirty="0" smtClean="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CA" sz="1200" dirty="0" smtClean="0"/>
                    </a:p>
                    <a:p>
                      <a:pPr marL="171450" indent="-171450">
                        <a:buFont typeface="Arial" panose="020B0604020202020204" pitchFamily="34" charset="0"/>
                        <a:buChar char="•"/>
                      </a:pPr>
                      <a:endParaRPr lang="fr-CA" sz="1200" dirty="0"/>
                    </a:p>
                  </a:txBody>
                  <a:tcPr/>
                </a:tc>
                <a:tc>
                  <a:txBody>
                    <a:bodyPr/>
                    <a:lstStyle/>
                    <a:p>
                      <a:r>
                        <a:rPr lang="fr-CA" sz="1200" dirty="0" smtClean="0"/>
                        <a:t>Les élèves de la 3</a:t>
                      </a:r>
                      <a:r>
                        <a:rPr lang="fr-CA" sz="1200" baseline="30000" dirty="0" smtClean="0"/>
                        <a:t>ière</a:t>
                      </a:r>
                      <a:r>
                        <a:rPr lang="fr-CA" sz="1200" dirty="0" smtClean="0"/>
                        <a:t>  à</a:t>
                      </a:r>
                      <a:r>
                        <a:rPr lang="fr-CA" sz="1200" baseline="0" dirty="0" smtClean="0"/>
                        <a:t> la 6</a:t>
                      </a:r>
                      <a:r>
                        <a:rPr lang="fr-CA" sz="1200" baseline="30000" dirty="0" smtClean="0"/>
                        <a:t>ième</a:t>
                      </a:r>
                      <a:r>
                        <a:rPr lang="fr-CA" sz="1200" baseline="0" dirty="0" smtClean="0"/>
                        <a:t>  année participent à des jeux libres et dirigés à l’extérieur.</a:t>
                      </a:r>
                    </a:p>
                    <a:p>
                      <a:endParaRPr lang="fr-CA" sz="1200" baseline="0" dirty="0" smtClean="0"/>
                    </a:p>
                    <a:p>
                      <a:r>
                        <a:rPr lang="fr-CA" sz="1200" baseline="0" dirty="0" smtClean="0"/>
                        <a:t>Les élèves du préscolaire à </a:t>
                      </a:r>
                      <a:r>
                        <a:rPr lang="fr-CA" sz="1200" baseline="0" smtClean="0"/>
                        <a:t>la 2</a:t>
                      </a:r>
                      <a:r>
                        <a:rPr lang="fr-CA" sz="1200" baseline="30000" smtClean="0"/>
                        <a:t>ième</a:t>
                      </a:r>
                      <a:r>
                        <a:rPr lang="fr-CA" sz="1200" baseline="0" smtClean="0"/>
                        <a:t> année </a:t>
                      </a:r>
                      <a:r>
                        <a:rPr lang="fr-CA" sz="1200" baseline="0" dirty="0" smtClean="0"/>
                        <a:t>mangent dans leur local respectif.</a:t>
                      </a:r>
                      <a:endParaRPr lang="fr-CA" sz="1200" dirty="0"/>
                    </a:p>
                  </a:txBody>
                  <a:tcPr/>
                </a:tc>
                <a:extLst>
                  <a:ext uri="{0D108BD9-81ED-4DB2-BD59-A6C34878D82A}">
                    <a16:rowId xmlns:a16="http://schemas.microsoft.com/office/drawing/2014/main" val="10004"/>
                  </a:ext>
                </a:extLst>
              </a:tr>
              <a:tr h="1224136">
                <a:tc>
                  <a:txBody>
                    <a:bodyPr/>
                    <a:lstStyle/>
                    <a:p>
                      <a:r>
                        <a:rPr lang="fr-CA" sz="1200" dirty="0" smtClean="0"/>
                        <a:t>12:45</a:t>
                      </a:r>
                      <a:endParaRPr lang="fr-CA" sz="1200" dirty="0"/>
                    </a:p>
                  </a:txBody>
                  <a:tcPr/>
                </a:tc>
                <a:tc>
                  <a:txBody>
                    <a:bodyPr/>
                    <a:lstStyle/>
                    <a:p>
                      <a:pPr marL="171450" indent="-171450">
                        <a:buFont typeface="Arial" panose="020B0604020202020204" pitchFamily="34" charset="0"/>
                        <a:buChar char="•"/>
                      </a:pPr>
                      <a:r>
                        <a:rPr lang="fr-CA" sz="1200" dirty="0" smtClean="0"/>
                        <a:t>Activité de transition</a:t>
                      </a:r>
                    </a:p>
                    <a:p>
                      <a:pPr marL="171450" indent="-171450">
                        <a:buFont typeface="Arial" panose="020B0604020202020204" pitchFamily="34" charset="0"/>
                        <a:buChar char="•"/>
                      </a:pPr>
                      <a:endParaRPr lang="fr-CA" sz="1200" dirty="0" smtClean="0"/>
                    </a:p>
                    <a:p>
                      <a:pPr marL="171450" indent="-171450">
                        <a:buFont typeface="Arial" panose="020B0604020202020204" pitchFamily="34" charset="0"/>
                        <a:buChar char="•"/>
                      </a:pPr>
                      <a:endParaRPr lang="fr-CA" sz="1200" dirty="0" smtClean="0"/>
                    </a:p>
                    <a:p>
                      <a:pPr marL="171450" indent="-171450">
                        <a:buFont typeface="Arial" panose="020B0604020202020204" pitchFamily="34" charset="0"/>
                        <a:buChar char="•"/>
                      </a:pPr>
                      <a:endParaRPr lang="fr-CA" sz="1200" dirty="0" smtClean="0"/>
                    </a:p>
                    <a:p>
                      <a:pPr marL="171450" indent="-171450">
                        <a:buFont typeface="Arial" panose="020B0604020202020204" pitchFamily="34" charset="0"/>
                        <a:buChar char="•"/>
                      </a:pPr>
                      <a:r>
                        <a:rPr lang="fr-CA" sz="1200" dirty="0" smtClean="0"/>
                        <a:t>Activité</a:t>
                      </a:r>
                      <a:r>
                        <a:rPr lang="fr-CA" sz="1200" baseline="0" dirty="0" smtClean="0"/>
                        <a:t> libre et dirigée</a:t>
                      </a:r>
                      <a:endParaRPr lang="fr-CA" sz="1200" dirty="0"/>
                    </a:p>
                  </a:txBody>
                  <a:tcPr/>
                </a:tc>
                <a:tc>
                  <a:txBody>
                    <a:bodyPr/>
                    <a:lstStyle/>
                    <a:p>
                      <a:r>
                        <a:rPr lang="fr-CA" sz="1200" dirty="0" smtClean="0"/>
                        <a:t>Les</a:t>
                      </a:r>
                      <a:r>
                        <a:rPr lang="fr-CA" sz="1200" baseline="0" dirty="0" smtClean="0"/>
                        <a:t> élèves du préscolaire à la 2</a:t>
                      </a:r>
                      <a:r>
                        <a:rPr lang="fr-CA" sz="1200" baseline="30000" dirty="0" smtClean="0"/>
                        <a:t>ième</a:t>
                      </a:r>
                      <a:r>
                        <a:rPr lang="fr-CA" sz="1200" baseline="0" dirty="0" smtClean="0"/>
                        <a:t>  année s’habillent et se déplacent vers l’extérieur.</a:t>
                      </a:r>
                    </a:p>
                    <a:p>
                      <a:endParaRPr lang="fr-CA" sz="1200" dirty="0" smtClean="0"/>
                    </a:p>
                    <a:p>
                      <a:r>
                        <a:rPr lang="fr-CA" sz="1200" dirty="0" smtClean="0"/>
                        <a:t>Tous les élèves jouent à l’extérieur.</a:t>
                      </a:r>
                      <a:endParaRPr lang="fr-CA" sz="1200" dirty="0"/>
                    </a:p>
                  </a:txBody>
                  <a:tcPr/>
                </a:tc>
                <a:extLst>
                  <a:ext uri="{0D108BD9-81ED-4DB2-BD59-A6C34878D82A}">
                    <a16:rowId xmlns:a16="http://schemas.microsoft.com/office/drawing/2014/main" val="10005"/>
                  </a:ext>
                </a:extLst>
              </a:tr>
              <a:tr h="648072">
                <a:tc>
                  <a:txBody>
                    <a:bodyPr/>
                    <a:lstStyle/>
                    <a:p>
                      <a:r>
                        <a:rPr lang="fr-CA" sz="1200" dirty="0" smtClean="0"/>
                        <a:t>12:55</a:t>
                      </a:r>
                      <a:endParaRPr lang="fr-CA" sz="1200" dirty="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200" baseline="0" dirty="0" smtClean="0"/>
                        <a:t>Arrivée des enseignantes</a:t>
                      </a:r>
                      <a:endParaRPr lang="fr-CA" sz="1200" dirty="0" smtClean="0"/>
                    </a:p>
                    <a:p>
                      <a:pPr marL="171450" indent="-171450">
                        <a:buFont typeface="Arial" panose="020B0604020202020204" pitchFamily="34" charset="0"/>
                        <a:buChar char="•"/>
                      </a:pPr>
                      <a:endParaRPr lang="fr-CA"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baseline="0" dirty="0" smtClean="0"/>
                        <a:t>Accueil des enseignantes.</a:t>
                      </a:r>
                    </a:p>
                    <a:p>
                      <a:endParaRPr lang="fr-CA" sz="1200" dirty="0"/>
                    </a:p>
                  </a:txBody>
                  <a:tcPr/>
                </a:tc>
                <a:extLst>
                  <a:ext uri="{0D108BD9-81ED-4DB2-BD59-A6C34878D82A}">
                    <a16:rowId xmlns:a16="http://schemas.microsoft.com/office/drawing/2014/main" val="10006"/>
                  </a:ext>
                </a:extLst>
              </a:tr>
            </a:tbl>
          </a:graphicData>
        </a:graphic>
      </p:graphicFrame>
      <p:sp>
        <p:nvSpPr>
          <p:cNvPr id="2" name="ZoneTexte 1"/>
          <p:cNvSpPr txBox="1"/>
          <p:nvPr>
            <p:custDataLst>
              <p:tags r:id="rId2"/>
            </p:custDataLst>
          </p:nvPr>
        </p:nvSpPr>
        <p:spPr>
          <a:xfrm>
            <a:off x="6093296" y="7812360"/>
            <a:ext cx="576064" cy="369332"/>
          </a:xfrm>
          <a:prstGeom prst="rect">
            <a:avLst/>
          </a:prstGeom>
          <a:noFill/>
        </p:spPr>
        <p:txBody>
          <a:bodyPr wrap="square" rtlCol="0">
            <a:spAutoFit/>
          </a:bodyPr>
          <a:lstStyle/>
          <a:p>
            <a:r>
              <a:rPr lang="fr-CA" dirty="0" smtClean="0">
                <a:solidFill>
                  <a:schemeClr val="bg1"/>
                </a:solidFill>
              </a:rPr>
              <a:t>10</a:t>
            </a:r>
            <a:endParaRPr lang="fr-CA" dirty="0">
              <a:solidFill>
                <a:schemeClr val="bg1"/>
              </a:solidFill>
            </a:endParaRPr>
          </a:p>
        </p:txBody>
      </p:sp>
    </p:spTree>
    <p:extLst>
      <p:ext uri="{BB962C8B-B14F-4D97-AF65-F5344CB8AC3E}">
        <p14:creationId xmlns:p14="http://schemas.microsoft.com/office/powerpoint/2010/main" val="10916089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p:cNvGraphicFramePr>
            <a:graphicFrameLocks noGrp="1"/>
          </p:cNvGraphicFramePr>
          <p:nvPr>
            <p:custDataLst>
              <p:tags r:id="rId1"/>
            </p:custDataLst>
            <p:extLst>
              <p:ext uri="{D42A27DB-BD31-4B8C-83A1-F6EECF244321}">
                <p14:modId xmlns:p14="http://schemas.microsoft.com/office/powerpoint/2010/main" val="2712048303"/>
              </p:ext>
            </p:extLst>
          </p:nvPr>
        </p:nvGraphicFramePr>
        <p:xfrm>
          <a:off x="893676" y="179512"/>
          <a:ext cx="5832648" cy="6151552"/>
        </p:xfrm>
        <a:graphic>
          <a:graphicData uri="http://schemas.openxmlformats.org/drawingml/2006/table">
            <a:tbl>
              <a:tblPr firstRow="1" bandRow="1">
                <a:tableStyleId>{68D230F3-CF80-4859-8CE7-A43EE81993B5}</a:tableStyleId>
              </a:tblPr>
              <a:tblGrid>
                <a:gridCol w="1008113">
                  <a:extLst>
                    <a:ext uri="{9D8B030D-6E8A-4147-A177-3AD203B41FA5}">
                      <a16:colId xmlns:a16="http://schemas.microsoft.com/office/drawing/2014/main" val="20000"/>
                    </a:ext>
                  </a:extLst>
                </a:gridCol>
                <a:gridCol w="2304256">
                  <a:extLst>
                    <a:ext uri="{9D8B030D-6E8A-4147-A177-3AD203B41FA5}">
                      <a16:colId xmlns:a16="http://schemas.microsoft.com/office/drawing/2014/main" val="20001"/>
                    </a:ext>
                  </a:extLst>
                </a:gridCol>
                <a:gridCol w="2520279">
                  <a:extLst>
                    <a:ext uri="{9D8B030D-6E8A-4147-A177-3AD203B41FA5}">
                      <a16:colId xmlns:a16="http://schemas.microsoft.com/office/drawing/2014/main" val="20002"/>
                    </a:ext>
                  </a:extLst>
                </a:gridCol>
              </a:tblGrid>
              <a:tr h="370840">
                <a:tc>
                  <a:txBody>
                    <a:bodyPr/>
                    <a:lstStyle/>
                    <a:p>
                      <a:r>
                        <a:rPr lang="fr-CA" sz="1600" dirty="0" smtClean="0"/>
                        <a:t>Heure</a:t>
                      </a:r>
                      <a:endParaRPr lang="fr-CA" sz="1600" dirty="0"/>
                    </a:p>
                  </a:txBody>
                  <a:tcPr/>
                </a:tc>
                <a:tc>
                  <a:txBody>
                    <a:bodyPr/>
                    <a:lstStyle/>
                    <a:p>
                      <a:r>
                        <a:rPr lang="fr-CA" sz="1600" dirty="0" smtClean="0"/>
                        <a:t>Type d’activité</a:t>
                      </a:r>
                      <a:endParaRPr lang="fr-CA" sz="1600" dirty="0"/>
                    </a:p>
                  </a:txBody>
                  <a:tcPr/>
                </a:tc>
                <a:tc>
                  <a:txBody>
                    <a:bodyPr/>
                    <a:lstStyle/>
                    <a:p>
                      <a:r>
                        <a:rPr lang="fr-CA" sz="1600" dirty="0" smtClean="0"/>
                        <a:t>Description</a:t>
                      </a:r>
                      <a:endParaRPr lang="fr-CA" sz="1600" dirty="0"/>
                    </a:p>
                  </a:txBody>
                  <a:tcPr/>
                </a:tc>
                <a:extLst>
                  <a:ext uri="{0D108BD9-81ED-4DB2-BD59-A6C34878D82A}">
                    <a16:rowId xmlns:a16="http://schemas.microsoft.com/office/drawing/2014/main" val="10000"/>
                  </a:ext>
                </a:extLst>
              </a:tr>
              <a:tr h="1501368">
                <a:tc>
                  <a:txBody>
                    <a:bodyPr/>
                    <a:lstStyle/>
                    <a:p>
                      <a:r>
                        <a:rPr lang="fr-CA" sz="1200" dirty="0" smtClean="0"/>
                        <a:t>14:30</a:t>
                      </a:r>
                      <a:endParaRPr lang="fr-CA" sz="1200" dirty="0"/>
                    </a:p>
                  </a:txBody>
                  <a:tcPr/>
                </a:tc>
                <a:tc>
                  <a:txBody>
                    <a:bodyPr/>
                    <a:lstStyle/>
                    <a:p>
                      <a:pPr marL="171450" indent="-171450">
                        <a:buFont typeface="Arial" panose="020B0604020202020204" pitchFamily="34" charset="0"/>
                        <a:buChar char="•"/>
                      </a:pPr>
                      <a:r>
                        <a:rPr lang="fr-CA" sz="1200" dirty="0" smtClean="0"/>
                        <a:t>Activité de routine et de transition</a:t>
                      </a:r>
                    </a:p>
                    <a:p>
                      <a:pPr marL="0" indent="0">
                        <a:buFont typeface="Arial" panose="020B0604020202020204" pitchFamily="34" charset="0"/>
                        <a:buNone/>
                      </a:pPr>
                      <a:endParaRPr lang="fr-CA" sz="1200" dirty="0" smtClean="0"/>
                    </a:p>
                    <a:p>
                      <a:pPr marL="171450" indent="-171450">
                        <a:buFont typeface="Arial" panose="020B0604020202020204" pitchFamily="34" charset="0"/>
                        <a:buChar char="•"/>
                      </a:pPr>
                      <a:r>
                        <a:rPr lang="fr-CA" sz="1200" dirty="0" smtClean="0"/>
                        <a:t>Activité libre et dirigée</a:t>
                      </a:r>
                    </a:p>
                    <a:p>
                      <a:pPr marL="0" indent="0">
                        <a:buFont typeface="Arial" panose="020B0604020202020204" pitchFamily="34" charset="0"/>
                        <a:buNone/>
                      </a:pPr>
                      <a:endParaRPr lang="fr-CA" sz="1200" dirty="0"/>
                    </a:p>
                  </a:txBody>
                  <a:tcPr/>
                </a:tc>
                <a:tc>
                  <a:txBody>
                    <a:bodyPr/>
                    <a:lstStyle/>
                    <a:p>
                      <a:r>
                        <a:rPr lang="fr-CA" sz="1200" dirty="0" smtClean="0"/>
                        <a:t>Les élèves du préscolaire se dirigent </a:t>
                      </a:r>
                      <a:r>
                        <a:rPr lang="fr-CA" sz="1200" baseline="0" dirty="0" smtClean="0"/>
                        <a:t>dans le local pour l’heure de la collation.</a:t>
                      </a:r>
                    </a:p>
                    <a:p>
                      <a:r>
                        <a:rPr lang="fr-CA" sz="1200" baseline="0" dirty="0" smtClean="0"/>
                        <a:t>Les élèves du préscolaire participent à des jeux libres ou animés par l’éducatrice selon la planification hebdomadaire.</a:t>
                      </a:r>
                      <a:endParaRPr lang="fr-CA" sz="1200" dirty="0"/>
                    </a:p>
                  </a:txBody>
                  <a:tcPr/>
                </a:tc>
                <a:extLst>
                  <a:ext uri="{0D108BD9-81ED-4DB2-BD59-A6C34878D82A}">
                    <a16:rowId xmlns:a16="http://schemas.microsoft.com/office/drawing/2014/main" val="10001"/>
                  </a:ext>
                </a:extLst>
              </a:tr>
              <a:tr h="370840">
                <a:tc>
                  <a:txBody>
                    <a:bodyPr/>
                    <a:lstStyle/>
                    <a:p>
                      <a:r>
                        <a:rPr lang="fr-CA" sz="1200" dirty="0" smtClean="0"/>
                        <a:t>15:30</a:t>
                      </a:r>
                      <a:endParaRPr lang="fr-CA" sz="1200" dirty="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200" dirty="0" smtClean="0"/>
                        <a:t>Activité de routine et de transition</a:t>
                      </a:r>
                    </a:p>
                    <a:p>
                      <a:pPr marL="171450" indent="-171450">
                        <a:buFont typeface="Arial" panose="020B0604020202020204" pitchFamily="34" charset="0"/>
                        <a:buChar char="•"/>
                      </a:pPr>
                      <a:endParaRPr lang="fr-CA"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dirty="0" smtClean="0"/>
                        <a:t>Les élèves de la 1</a:t>
                      </a:r>
                      <a:r>
                        <a:rPr lang="fr-CA" sz="1200" baseline="30000" dirty="0" smtClean="0"/>
                        <a:t>ière</a:t>
                      </a:r>
                      <a:r>
                        <a:rPr lang="fr-CA" sz="1200" dirty="0" smtClean="0"/>
                        <a:t> </a:t>
                      </a:r>
                      <a:r>
                        <a:rPr lang="fr-CA" sz="1200" baseline="0" dirty="0" smtClean="0"/>
                        <a:t> à la 6</a:t>
                      </a:r>
                      <a:r>
                        <a:rPr lang="fr-CA" sz="1200" baseline="30000" dirty="0" smtClean="0"/>
                        <a:t>ième</a:t>
                      </a:r>
                      <a:r>
                        <a:rPr lang="fr-CA" sz="1200" baseline="0" dirty="0" smtClean="0"/>
                        <a:t>  année se rendent à l’extérieur.</a:t>
                      </a:r>
                      <a:endParaRPr lang="fr-CA" sz="1200" dirty="0" smtClean="0"/>
                    </a:p>
                    <a:p>
                      <a:endParaRPr lang="fr-CA" sz="1200" dirty="0"/>
                    </a:p>
                  </a:txBody>
                  <a:tcPr/>
                </a:tc>
                <a:extLst>
                  <a:ext uri="{0D108BD9-81ED-4DB2-BD59-A6C34878D82A}">
                    <a16:rowId xmlns:a16="http://schemas.microsoft.com/office/drawing/2014/main" val="10002"/>
                  </a:ext>
                </a:extLst>
              </a:tr>
              <a:tr h="370840">
                <a:tc>
                  <a:txBody>
                    <a:bodyPr/>
                    <a:lstStyle/>
                    <a:p>
                      <a:r>
                        <a:rPr lang="fr-CA" sz="1200" dirty="0" smtClean="0"/>
                        <a:t>15:45</a:t>
                      </a:r>
                      <a:endParaRPr lang="fr-CA" sz="1200" dirty="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200" dirty="0" smtClean="0"/>
                        <a:t>Activité de transition et dirigée</a:t>
                      </a:r>
                    </a:p>
                    <a:p>
                      <a:pPr marL="171450" indent="-171450">
                        <a:buFont typeface="Arial" panose="020B0604020202020204" pitchFamily="34" charset="0"/>
                        <a:buChar char="•"/>
                      </a:pPr>
                      <a:endParaRPr lang="fr-CA"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baseline="0" dirty="0" smtClean="0"/>
                        <a:t>Les </a:t>
                      </a:r>
                      <a:r>
                        <a:rPr lang="fr-CA" sz="1200" dirty="0" smtClean="0"/>
                        <a:t>élèves</a:t>
                      </a:r>
                      <a:r>
                        <a:rPr lang="fr-CA" sz="1200" baseline="0" dirty="0" smtClean="0"/>
                        <a:t> du préscolaire à la 6</a:t>
                      </a:r>
                      <a:r>
                        <a:rPr lang="fr-CA" sz="1200" baseline="30000" dirty="0" smtClean="0"/>
                        <a:t>ième</a:t>
                      </a:r>
                      <a:r>
                        <a:rPr lang="fr-CA" sz="1200" baseline="0" dirty="0" smtClean="0"/>
                        <a:t> entrent dans l’école et se déshabillent.</a:t>
                      </a:r>
                    </a:p>
                    <a:p>
                      <a:pPr marL="0" marR="0" indent="0" algn="l" defTabSz="914400" rtl="0" eaLnBrk="1" fontAlgn="auto" latinLnBrk="0" hangingPunct="1">
                        <a:lnSpc>
                          <a:spcPct val="100000"/>
                        </a:lnSpc>
                        <a:spcBef>
                          <a:spcPts val="0"/>
                        </a:spcBef>
                        <a:spcAft>
                          <a:spcPts val="0"/>
                        </a:spcAft>
                        <a:buClrTx/>
                        <a:buSzTx/>
                        <a:buFontTx/>
                        <a:buNone/>
                        <a:tabLst/>
                        <a:defRPr/>
                      </a:pPr>
                      <a:r>
                        <a:rPr lang="fr-CA" sz="1200" baseline="0" dirty="0" smtClean="0"/>
                        <a:t>Les </a:t>
                      </a:r>
                      <a:r>
                        <a:rPr lang="fr-CA" sz="1200" dirty="0" smtClean="0"/>
                        <a:t>élèves</a:t>
                      </a:r>
                      <a:r>
                        <a:rPr lang="fr-CA" sz="1200" baseline="0" dirty="0" smtClean="0"/>
                        <a:t> se dirigent dans leur local attribué.  L’éducatrice propose une activité planifiée qu’elle a préparé lors du temps de programmation en équipe.</a:t>
                      </a:r>
                    </a:p>
                    <a:p>
                      <a:endParaRPr lang="fr-CA" sz="1200" dirty="0" smtClean="0"/>
                    </a:p>
                  </a:txBody>
                  <a:tcPr/>
                </a:tc>
                <a:extLst>
                  <a:ext uri="{0D108BD9-81ED-4DB2-BD59-A6C34878D82A}">
                    <a16:rowId xmlns:a16="http://schemas.microsoft.com/office/drawing/2014/main" val="10003"/>
                  </a:ext>
                </a:extLst>
              </a:tr>
              <a:tr h="370840">
                <a:tc>
                  <a:txBody>
                    <a:bodyPr/>
                    <a:lstStyle/>
                    <a:p>
                      <a:r>
                        <a:rPr lang="fr-CA" sz="1200" dirty="0" smtClean="0"/>
                        <a:t>16:25</a:t>
                      </a:r>
                      <a:endParaRPr lang="fr-CA" sz="1200" dirty="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200" dirty="0" smtClean="0"/>
                        <a:t>Activité de transition</a:t>
                      </a:r>
                    </a:p>
                    <a:p>
                      <a:pPr marL="171450" indent="-171450">
                        <a:buFont typeface="Arial" panose="020B0604020202020204" pitchFamily="34" charset="0"/>
                        <a:buChar char="•"/>
                      </a:pPr>
                      <a:endParaRPr lang="fr-CA" sz="1200" dirty="0"/>
                    </a:p>
                  </a:txBody>
                  <a:tcPr/>
                </a:tc>
                <a:tc>
                  <a:txBody>
                    <a:bodyPr/>
                    <a:lstStyle/>
                    <a:p>
                      <a:r>
                        <a:rPr lang="fr-CA" sz="1200" baseline="0" dirty="0" smtClean="0"/>
                        <a:t>Les élèves participent au rangement.</a:t>
                      </a:r>
                    </a:p>
                  </a:txBody>
                  <a:tcPr/>
                </a:tc>
                <a:extLst>
                  <a:ext uri="{0D108BD9-81ED-4DB2-BD59-A6C34878D82A}">
                    <a16:rowId xmlns:a16="http://schemas.microsoft.com/office/drawing/2014/main" val="10004"/>
                  </a:ext>
                </a:extLst>
              </a:tr>
              <a:tr h="987504">
                <a:tc>
                  <a:txBody>
                    <a:bodyPr/>
                    <a:lstStyle/>
                    <a:p>
                      <a:r>
                        <a:rPr lang="fr-CA" sz="1200" dirty="0" smtClean="0"/>
                        <a:t>16:30</a:t>
                      </a:r>
                      <a:endParaRPr lang="fr-CA" sz="1200" dirty="0"/>
                    </a:p>
                  </a:txBody>
                  <a:tcPr/>
                </a:tc>
                <a:tc>
                  <a:txBody>
                    <a:bodyPr/>
                    <a:lstStyle/>
                    <a:p>
                      <a:pPr marL="171450" indent="-171450">
                        <a:buFont typeface="Arial" panose="020B0604020202020204" pitchFamily="34" charset="0"/>
                        <a:buChar char="•"/>
                      </a:pPr>
                      <a:r>
                        <a:rPr lang="fr-CA" sz="1200" dirty="0" smtClean="0"/>
                        <a:t>Activité de transition</a:t>
                      </a:r>
                    </a:p>
                    <a:p>
                      <a:pPr marL="171450" indent="-171450">
                        <a:buFont typeface="Arial" panose="020B0604020202020204" pitchFamily="34" charset="0"/>
                        <a:buChar char="•"/>
                      </a:pPr>
                      <a:endParaRPr lang="fr-CA" sz="1200" dirty="0" smtClean="0"/>
                    </a:p>
                    <a:p>
                      <a:pPr marL="171450" indent="-171450">
                        <a:buFont typeface="Arial" panose="020B0604020202020204" pitchFamily="34" charset="0"/>
                        <a:buChar char="•"/>
                      </a:pPr>
                      <a:endParaRPr lang="fr-CA" sz="1200" dirty="0" smtClean="0"/>
                    </a:p>
                  </a:txBody>
                  <a:tcPr/>
                </a:tc>
                <a:tc>
                  <a:txBody>
                    <a:bodyPr/>
                    <a:lstStyle/>
                    <a:p>
                      <a:r>
                        <a:rPr lang="fr-CA" sz="1200" baseline="0" dirty="0" smtClean="0"/>
                        <a:t>Rassemblement de tous les élèves dans le local. Les </a:t>
                      </a:r>
                      <a:r>
                        <a:rPr lang="fr-CA" sz="1200" dirty="0" smtClean="0"/>
                        <a:t>élèves</a:t>
                      </a:r>
                      <a:r>
                        <a:rPr lang="fr-CA" sz="1200" baseline="0" dirty="0" smtClean="0"/>
                        <a:t> jouent avec du matériel préparé par les éducatrices. </a:t>
                      </a:r>
                    </a:p>
                  </a:txBody>
                  <a:tcPr/>
                </a:tc>
                <a:extLst>
                  <a:ext uri="{0D108BD9-81ED-4DB2-BD59-A6C34878D82A}">
                    <a16:rowId xmlns:a16="http://schemas.microsoft.com/office/drawing/2014/main" val="10005"/>
                  </a:ext>
                </a:extLst>
              </a:tr>
              <a:tr h="370840">
                <a:tc>
                  <a:txBody>
                    <a:bodyPr/>
                    <a:lstStyle/>
                    <a:p>
                      <a:r>
                        <a:rPr lang="fr-CA" sz="1200" dirty="0" smtClean="0"/>
                        <a:t>17:30</a:t>
                      </a:r>
                      <a:endParaRPr lang="fr-CA" sz="1200" dirty="0"/>
                    </a:p>
                  </a:txBody>
                  <a:tcPr/>
                </a:tc>
                <a:tc>
                  <a:txBody>
                    <a:bodyPr/>
                    <a:lstStyle/>
                    <a:p>
                      <a:pPr marL="171450" indent="-171450">
                        <a:buFont typeface="Arial" panose="020B0604020202020204" pitchFamily="34" charset="0"/>
                        <a:buChar char="•"/>
                      </a:pPr>
                      <a:r>
                        <a:rPr lang="fr-CA" sz="1200" dirty="0" smtClean="0"/>
                        <a:t>Fermeture</a:t>
                      </a:r>
                      <a:endParaRPr lang="fr-CA"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baseline="0" dirty="0" smtClean="0"/>
                        <a:t>Fermeture du service de garde.</a:t>
                      </a:r>
                    </a:p>
                    <a:p>
                      <a:endParaRPr lang="fr-CA" sz="1200" baseline="0" dirty="0" smtClean="0"/>
                    </a:p>
                  </a:txBody>
                  <a:tcPr/>
                </a:tc>
                <a:extLst>
                  <a:ext uri="{0D108BD9-81ED-4DB2-BD59-A6C34878D82A}">
                    <a16:rowId xmlns:a16="http://schemas.microsoft.com/office/drawing/2014/main" val="10006"/>
                  </a:ext>
                </a:extLst>
              </a:tr>
            </a:tbl>
          </a:graphicData>
        </a:graphic>
      </p:graphicFrame>
      <p:sp>
        <p:nvSpPr>
          <p:cNvPr id="2" name="ZoneTexte 1"/>
          <p:cNvSpPr txBox="1"/>
          <p:nvPr>
            <p:custDataLst>
              <p:tags r:id="rId2"/>
            </p:custDataLst>
          </p:nvPr>
        </p:nvSpPr>
        <p:spPr>
          <a:xfrm>
            <a:off x="6093296" y="7812360"/>
            <a:ext cx="504056" cy="369332"/>
          </a:xfrm>
          <a:prstGeom prst="rect">
            <a:avLst/>
          </a:prstGeom>
          <a:noFill/>
        </p:spPr>
        <p:txBody>
          <a:bodyPr wrap="square" rtlCol="0">
            <a:spAutoFit/>
          </a:bodyPr>
          <a:lstStyle/>
          <a:p>
            <a:r>
              <a:rPr lang="fr-CA" dirty="0" smtClean="0">
                <a:solidFill>
                  <a:schemeClr val="bg1"/>
                </a:solidFill>
              </a:rPr>
              <a:t>11</a:t>
            </a:r>
            <a:endParaRPr lang="fr-CA" dirty="0">
              <a:solidFill>
                <a:schemeClr val="bg1"/>
              </a:solidFill>
            </a:endParaRPr>
          </a:p>
        </p:txBody>
      </p:sp>
      <p:sp>
        <p:nvSpPr>
          <p:cNvPr id="4" name="ZoneTexte 3"/>
          <p:cNvSpPr txBox="1"/>
          <p:nvPr>
            <p:custDataLst>
              <p:tags r:id="rId3"/>
            </p:custDataLst>
          </p:nvPr>
        </p:nvSpPr>
        <p:spPr>
          <a:xfrm>
            <a:off x="0" y="0"/>
            <a:ext cx="3810000" cy="1270000"/>
          </a:xfrm>
          <a:prstGeom prst="rect">
            <a:avLst/>
          </a:prstGeom>
          <a:noFill/>
        </p:spPr>
        <p:txBody>
          <a:bodyPr vert="horz" rtlCol="0">
            <a:spAutoFit/>
          </a:bodyPr>
          <a:lstStyle/>
          <a:p>
            <a:endParaRPr lang="fr-CA"/>
          </a:p>
        </p:txBody>
      </p:sp>
    </p:spTree>
    <p:extLst>
      <p:ext uri="{BB962C8B-B14F-4D97-AF65-F5344CB8AC3E}">
        <p14:creationId xmlns:p14="http://schemas.microsoft.com/office/powerpoint/2010/main" val="17222643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35224" y="323528"/>
            <a:ext cx="5600700" cy="317384"/>
          </a:xfrm>
        </p:spPr>
        <p:txBody>
          <a:bodyPr>
            <a:normAutofit fontScale="90000"/>
          </a:bodyPr>
          <a:lstStyle/>
          <a:p>
            <a:pPr algn="ctr"/>
            <a:r>
              <a:rPr lang="fr-CA" sz="2000" dirty="0" smtClean="0"/>
              <a:t>   Conclusion</a:t>
            </a:r>
            <a:r>
              <a:rPr lang="fr-CA" dirty="0" smtClean="0"/>
              <a:t>	</a:t>
            </a:r>
            <a:endParaRPr lang="fr-CA" dirty="0"/>
          </a:p>
        </p:txBody>
      </p:sp>
      <p:sp>
        <p:nvSpPr>
          <p:cNvPr id="3" name="Espace réservé du contenu 2"/>
          <p:cNvSpPr>
            <a:spLocks noGrp="1"/>
          </p:cNvSpPr>
          <p:nvPr>
            <p:ph idx="1"/>
            <p:custDataLst>
              <p:tags r:id="rId2"/>
            </p:custDataLst>
          </p:nvPr>
        </p:nvSpPr>
        <p:spPr>
          <a:xfrm>
            <a:off x="1073629" y="827584"/>
            <a:ext cx="5260682" cy="4320480"/>
          </a:xfrm>
        </p:spPr>
        <p:txBody>
          <a:bodyPr>
            <a:normAutofit/>
          </a:bodyPr>
          <a:lstStyle/>
          <a:p>
            <a:pPr marL="0" indent="0" algn="just">
              <a:buNone/>
            </a:pPr>
            <a:endParaRPr lang="fr-CA" sz="1200" dirty="0" smtClean="0"/>
          </a:p>
          <a:p>
            <a:pPr marL="0" indent="0" algn="just">
              <a:buNone/>
            </a:pPr>
            <a:endParaRPr lang="fr-CA" sz="1200" dirty="0"/>
          </a:p>
          <a:p>
            <a:pPr marL="0" indent="0" algn="just">
              <a:buNone/>
            </a:pPr>
            <a:r>
              <a:rPr lang="fr-CA" sz="1200" dirty="0" smtClean="0"/>
              <a:t>Le service de garde de l’Envolée se veut un milieu de vie complémentaire à l’école en permettant aux élèves de vivre des activités enrichissantes, de côtoyer leurs pairs dans le respect et surtout d’y vivre en sécurité. Tous les membres du personnel s’unissent dans le but d’offrir un service de qualité. </a:t>
            </a:r>
          </a:p>
          <a:p>
            <a:pPr marL="0" indent="0" algn="just">
              <a:buNone/>
            </a:pPr>
            <a:endParaRPr lang="fr-CA" sz="1200" dirty="0" smtClean="0"/>
          </a:p>
          <a:p>
            <a:pPr marL="0" indent="0" algn="just">
              <a:buNone/>
            </a:pPr>
            <a:r>
              <a:rPr lang="fr-CA" sz="1200" dirty="0" smtClean="0"/>
              <a:t>En travaillant le programme d’activité en équipe, cela nous permet de comprendre les objectifs du MEESR et de nous donner des moyens concrets afin d’assurer la continuité et de parfaire la qualité du service de garde offert aux élèves qui le fréquentent.</a:t>
            </a:r>
          </a:p>
          <a:p>
            <a:pPr marL="0" indent="0" algn="just">
              <a:buNone/>
            </a:pPr>
            <a:endParaRPr lang="fr-CA" sz="1200" dirty="0" smtClean="0"/>
          </a:p>
          <a:p>
            <a:pPr marL="0" indent="0" algn="just">
              <a:buNone/>
            </a:pPr>
            <a:r>
              <a:rPr lang="fr-CA" sz="1200" dirty="0" smtClean="0"/>
              <a:t>Cibler nos valeurs, se donner des défis, suivre les objectifs du MEESR, voilà ce que le programme d’activité nous prodigue. Le programme d’activité sera mis à jour annuellement. </a:t>
            </a:r>
          </a:p>
          <a:p>
            <a:pPr marL="0" indent="0" algn="just">
              <a:buNone/>
            </a:pPr>
            <a:endParaRPr lang="fr-CA" sz="1200" dirty="0"/>
          </a:p>
          <a:p>
            <a:pPr marL="0" indent="0" algn="ctr">
              <a:buNone/>
            </a:pPr>
            <a:r>
              <a:rPr lang="fr-CA" sz="1800" b="1" dirty="0" smtClean="0"/>
              <a:t>ENSEMBLE, TOUT EST POSSIBLE!</a:t>
            </a:r>
            <a:endParaRPr lang="fr-CA" sz="1800" b="1" dirty="0"/>
          </a:p>
        </p:txBody>
      </p:sp>
      <p:sp>
        <p:nvSpPr>
          <p:cNvPr id="4" name="ZoneTexte 3"/>
          <p:cNvSpPr txBox="1"/>
          <p:nvPr>
            <p:custDataLst>
              <p:tags r:id="rId3"/>
            </p:custDataLst>
          </p:nvPr>
        </p:nvSpPr>
        <p:spPr>
          <a:xfrm>
            <a:off x="6093296" y="7812360"/>
            <a:ext cx="504056" cy="369332"/>
          </a:xfrm>
          <a:prstGeom prst="rect">
            <a:avLst/>
          </a:prstGeom>
          <a:noFill/>
        </p:spPr>
        <p:txBody>
          <a:bodyPr wrap="square" rtlCol="0">
            <a:spAutoFit/>
          </a:bodyPr>
          <a:lstStyle/>
          <a:p>
            <a:r>
              <a:rPr lang="fr-CA" dirty="0" smtClean="0">
                <a:solidFill>
                  <a:schemeClr val="bg1"/>
                </a:solidFill>
              </a:rPr>
              <a:t>12</a:t>
            </a:r>
            <a:endParaRPr lang="fr-CA" dirty="0">
              <a:solidFill>
                <a:schemeClr val="bg1"/>
              </a:solidFill>
            </a:endParaRPr>
          </a:p>
        </p:txBody>
      </p:sp>
      <p:pic>
        <p:nvPicPr>
          <p:cNvPr id="2053" name="Picture 5"/>
          <p:cNvPicPr>
            <a:picLocks noChangeAspect="1" noChangeArrowheads="1"/>
          </p:cNvPicPr>
          <p:nvPr>
            <p:custDataLst>
              <p:tags r:id="rId4"/>
            </p:custDataLst>
          </p:nvPr>
        </p:nvPicPr>
        <p:blipFill>
          <a:blip r:embed="rId7">
            <a:extLst>
              <a:ext uri="{28A0092B-C50C-407E-A947-70E740481C1C}">
                <a14:useLocalDpi xmlns:a14="http://schemas.microsoft.com/office/drawing/2010/main" val="0"/>
              </a:ext>
            </a:extLst>
          </a:blip>
          <a:srcRect/>
          <a:stretch>
            <a:fillRect/>
          </a:stretch>
        </p:blipFill>
        <p:spPr bwMode="auto">
          <a:xfrm>
            <a:off x="2060848" y="5220072"/>
            <a:ext cx="3230344" cy="24451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Espace réservé du pied de page 5"/>
          <p:cNvSpPr>
            <a:spLocks noGrp="1"/>
          </p:cNvSpPr>
          <p:nvPr>
            <p:ph type="ftr" sz="quarter" idx="11"/>
            <p:custDataLst>
              <p:tags r:id="rId5"/>
            </p:custDataLst>
          </p:nvPr>
        </p:nvSpPr>
        <p:spPr>
          <a:xfrm>
            <a:off x="5949280" y="8407400"/>
            <a:ext cx="508670" cy="635000"/>
          </a:xfrm>
        </p:spPr>
        <p:txBody>
          <a:bodyPr/>
          <a:lstStyle/>
          <a:p>
            <a:endParaRPr lang="fr-CA" dirty="0"/>
          </a:p>
        </p:txBody>
      </p:sp>
    </p:spTree>
    <p:extLst>
      <p:ext uri="{BB962C8B-B14F-4D97-AF65-F5344CB8AC3E}">
        <p14:creationId xmlns:p14="http://schemas.microsoft.com/office/powerpoint/2010/main" val="33957394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36712" y="323528"/>
            <a:ext cx="5600700" cy="360040"/>
          </a:xfrm>
        </p:spPr>
        <p:txBody>
          <a:bodyPr>
            <a:normAutofit/>
          </a:bodyPr>
          <a:lstStyle/>
          <a:p>
            <a:pPr algn="ctr"/>
            <a:r>
              <a:rPr lang="fr-CA" sz="1600" dirty="0" smtClean="0"/>
              <a:t>Table des Matières</a:t>
            </a:r>
            <a:endParaRPr lang="fr-CA" sz="1600" dirty="0"/>
          </a:p>
        </p:txBody>
      </p:sp>
      <p:sp>
        <p:nvSpPr>
          <p:cNvPr id="3" name="Espace réservé du contenu 2"/>
          <p:cNvSpPr>
            <a:spLocks noGrp="1"/>
          </p:cNvSpPr>
          <p:nvPr>
            <p:ph idx="1"/>
            <p:custDataLst>
              <p:tags r:id="rId2"/>
            </p:custDataLst>
          </p:nvPr>
        </p:nvSpPr>
        <p:spPr>
          <a:xfrm>
            <a:off x="836712" y="1439144"/>
            <a:ext cx="5472608" cy="7704856"/>
          </a:xfrm>
        </p:spPr>
        <p:txBody>
          <a:bodyPr>
            <a:normAutofit/>
          </a:bodyPr>
          <a:lstStyle/>
          <a:p>
            <a:pPr algn="just"/>
            <a:r>
              <a:rPr lang="fr-CA" sz="1200" dirty="0" smtClean="0"/>
              <a:t>Introduction				</a:t>
            </a:r>
          </a:p>
          <a:p>
            <a:pPr marL="82296" indent="0" algn="just">
              <a:buNone/>
            </a:pPr>
            <a:endParaRPr lang="fr-CA" sz="1200" dirty="0" smtClean="0"/>
          </a:p>
          <a:p>
            <a:pPr algn="just"/>
            <a:r>
              <a:rPr lang="fr-CA" sz="1200" dirty="0" smtClean="0"/>
              <a:t>Historique du service de garde			</a:t>
            </a:r>
          </a:p>
          <a:p>
            <a:pPr marL="0" indent="0" algn="just">
              <a:buNone/>
            </a:pPr>
            <a:endParaRPr lang="fr-CA" sz="1200" dirty="0" smtClean="0"/>
          </a:p>
          <a:p>
            <a:pPr algn="just"/>
            <a:r>
              <a:rPr lang="fr-CA" sz="1200" dirty="0" smtClean="0"/>
              <a:t>L’équipe du service de garde			</a:t>
            </a:r>
            <a:endParaRPr lang="fr-CA" sz="1200" dirty="0"/>
          </a:p>
          <a:p>
            <a:pPr marL="82296" indent="0" algn="just">
              <a:buNone/>
            </a:pPr>
            <a:r>
              <a:rPr lang="fr-CA" sz="1200" dirty="0" smtClean="0"/>
              <a:t>	</a:t>
            </a:r>
          </a:p>
          <a:p>
            <a:pPr algn="just"/>
            <a:r>
              <a:rPr lang="fr-CA" sz="1200" dirty="0" smtClean="0"/>
              <a:t>Notre </a:t>
            </a:r>
            <a:r>
              <a:rPr lang="fr-CA" sz="1200" dirty="0"/>
              <a:t>mission, nos </a:t>
            </a:r>
            <a:r>
              <a:rPr lang="fr-CA" sz="1200" dirty="0" smtClean="0"/>
              <a:t>valeurs			</a:t>
            </a:r>
          </a:p>
          <a:p>
            <a:pPr marL="0" indent="0" algn="just">
              <a:buNone/>
            </a:pPr>
            <a:endParaRPr lang="fr-CA" sz="1200" dirty="0" smtClean="0"/>
          </a:p>
          <a:p>
            <a:pPr algn="just"/>
            <a:r>
              <a:rPr lang="fr-CA" sz="1200" dirty="0" smtClean="0"/>
              <a:t>Définition du programme d’activités			</a:t>
            </a:r>
          </a:p>
          <a:p>
            <a:pPr marL="0" indent="0" algn="just">
              <a:buNone/>
            </a:pPr>
            <a:endParaRPr lang="fr-CA" sz="1200" dirty="0" smtClean="0"/>
          </a:p>
          <a:p>
            <a:pPr algn="just"/>
            <a:r>
              <a:rPr lang="fr-CA" sz="1200" dirty="0" smtClean="0"/>
              <a:t>Objectifs du </a:t>
            </a:r>
            <a:r>
              <a:rPr lang="fr-FR" sz="1200" dirty="0" smtClean="0"/>
              <a:t>Ministère </a:t>
            </a:r>
            <a:r>
              <a:rPr lang="fr-FR" sz="1200" dirty="0"/>
              <a:t>de l'Éducation et de l'Enseignement supérieur (</a:t>
            </a:r>
            <a:r>
              <a:rPr lang="fr-FR" sz="1200" dirty="0" smtClean="0"/>
              <a:t>MEESR)</a:t>
            </a:r>
            <a:r>
              <a:rPr lang="fr-CA" sz="1200" dirty="0" smtClean="0"/>
              <a:t>  et du service de garde		</a:t>
            </a:r>
          </a:p>
          <a:p>
            <a:pPr marL="0" indent="0" algn="just">
              <a:buNone/>
            </a:pPr>
            <a:endParaRPr lang="fr-CA" sz="1200" dirty="0" smtClean="0"/>
          </a:p>
          <a:p>
            <a:pPr algn="just"/>
            <a:r>
              <a:rPr lang="fr-CA" sz="1200" dirty="0" smtClean="0"/>
              <a:t>Arrimage du programme d’activités avec l’école		</a:t>
            </a:r>
          </a:p>
          <a:p>
            <a:pPr marL="0" indent="0" algn="just">
              <a:buNone/>
            </a:pPr>
            <a:endParaRPr lang="fr-CA" sz="1200" dirty="0" smtClean="0"/>
          </a:p>
          <a:p>
            <a:pPr algn="just"/>
            <a:r>
              <a:rPr lang="fr-CA" sz="1200" dirty="0" smtClean="0"/>
              <a:t>Journée type au service de garde			</a:t>
            </a:r>
          </a:p>
          <a:p>
            <a:pPr marL="0" indent="0" algn="just">
              <a:buNone/>
            </a:pPr>
            <a:endParaRPr lang="fr-CA" sz="1200" dirty="0" smtClean="0"/>
          </a:p>
          <a:p>
            <a:pPr algn="just"/>
            <a:r>
              <a:rPr lang="fr-CA" sz="1200" dirty="0" smtClean="0"/>
              <a:t>Conclusion				</a:t>
            </a:r>
          </a:p>
        </p:txBody>
      </p:sp>
    </p:spTree>
    <p:extLst>
      <p:ext uri="{BB962C8B-B14F-4D97-AF65-F5344CB8AC3E}">
        <p14:creationId xmlns:p14="http://schemas.microsoft.com/office/powerpoint/2010/main" val="42859869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00791" y="611560"/>
            <a:ext cx="5600700" cy="360040"/>
          </a:xfrm>
        </p:spPr>
        <p:txBody>
          <a:bodyPr>
            <a:normAutofit/>
          </a:bodyPr>
          <a:lstStyle/>
          <a:p>
            <a:pPr algn="ctr"/>
            <a:r>
              <a:rPr lang="fr-CA" sz="1600" dirty="0" smtClean="0"/>
              <a:t>Introduction</a:t>
            </a:r>
            <a:endParaRPr lang="fr-CA" sz="1600" dirty="0"/>
          </a:p>
        </p:txBody>
      </p:sp>
      <p:sp>
        <p:nvSpPr>
          <p:cNvPr id="3" name="Espace réservé du contenu 2"/>
          <p:cNvSpPr>
            <a:spLocks noGrp="1"/>
          </p:cNvSpPr>
          <p:nvPr>
            <p:ph idx="1"/>
            <p:custDataLst>
              <p:tags r:id="rId2"/>
            </p:custDataLst>
          </p:nvPr>
        </p:nvSpPr>
        <p:spPr>
          <a:xfrm>
            <a:off x="809522" y="1115616"/>
            <a:ext cx="5600700" cy="7067936"/>
          </a:xfrm>
        </p:spPr>
        <p:txBody>
          <a:bodyPr>
            <a:normAutofit fontScale="92500" lnSpcReduction="20000"/>
          </a:bodyPr>
          <a:lstStyle/>
          <a:p>
            <a:pPr marL="0" indent="0" algn="just">
              <a:buNone/>
            </a:pPr>
            <a:r>
              <a:rPr lang="fr-CA" sz="1300" dirty="0" smtClean="0"/>
              <a:t>Le service de garde de l’école de l’Envolée vous présente son programme d’activités en lien avec la mission du MEESR: </a:t>
            </a:r>
          </a:p>
          <a:p>
            <a:pPr algn="just"/>
            <a:r>
              <a:rPr lang="fr-CA" sz="1300" dirty="0" smtClean="0"/>
              <a:t>Instruire</a:t>
            </a:r>
          </a:p>
          <a:p>
            <a:pPr algn="just"/>
            <a:r>
              <a:rPr lang="fr-CA" sz="1300" dirty="0" smtClean="0"/>
              <a:t>Socialiser</a:t>
            </a:r>
          </a:p>
          <a:p>
            <a:pPr algn="just"/>
            <a:r>
              <a:rPr lang="fr-CA" sz="1300" dirty="0" smtClean="0"/>
              <a:t>Qualifier</a:t>
            </a:r>
          </a:p>
          <a:p>
            <a:pPr marL="0" indent="0" algn="just">
              <a:buNone/>
            </a:pPr>
            <a:endParaRPr lang="fr-CA" sz="1300" dirty="0"/>
          </a:p>
          <a:p>
            <a:pPr marL="0" indent="0" algn="just">
              <a:buNone/>
            </a:pPr>
            <a:r>
              <a:rPr lang="fr-CA" sz="1300" dirty="0" smtClean="0"/>
              <a:t>Cet arrimage entre la convention de gestion de l’école de l’Envolée et le MEESR vous démontre nos valeurs, nos intentions et les moyens entrepris par notre équipe de travail afin d’assurer la qualité des services offerts aux élèves qui fréquentent notre milieu.  </a:t>
            </a:r>
          </a:p>
          <a:p>
            <a:pPr marL="0" indent="0" algn="just">
              <a:buNone/>
            </a:pPr>
            <a:endParaRPr lang="fr-CA" sz="1300" dirty="0"/>
          </a:p>
          <a:p>
            <a:pPr marL="0" indent="0" algn="just">
              <a:buNone/>
            </a:pPr>
            <a:r>
              <a:rPr lang="fr-CA" sz="1300" dirty="0" smtClean="0"/>
              <a:t>Voici les locaux et les espaces dont nous disposons afin d’offrir des activités éducatives aux élèves de notre service de garde:</a:t>
            </a:r>
          </a:p>
          <a:p>
            <a:pPr algn="just"/>
            <a:r>
              <a:rPr lang="fr-CA" sz="1300" dirty="0" smtClean="0"/>
              <a:t>Le local des Colibris</a:t>
            </a:r>
          </a:p>
          <a:p>
            <a:pPr algn="just"/>
            <a:r>
              <a:rPr lang="fr-CA" sz="1300" dirty="0" smtClean="0"/>
              <a:t>Le local des Paons</a:t>
            </a:r>
          </a:p>
          <a:p>
            <a:pPr algn="just"/>
            <a:r>
              <a:rPr lang="fr-CA" sz="1300" dirty="0" smtClean="0"/>
              <a:t>Le </a:t>
            </a:r>
            <a:r>
              <a:rPr lang="fr-CA" sz="1300" dirty="0"/>
              <a:t>local </a:t>
            </a:r>
            <a:r>
              <a:rPr lang="fr-CA" sz="1300" dirty="0" smtClean="0"/>
              <a:t>des Geais Bleus</a:t>
            </a:r>
          </a:p>
          <a:p>
            <a:pPr algn="just"/>
            <a:r>
              <a:rPr lang="fr-CA" sz="1300" dirty="0" smtClean="0"/>
              <a:t>Le local des Pics-Bois;</a:t>
            </a:r>
          </a:p>
          <a:p>
            <a:pPr algn="just"/>
            <a:r>
              <a:rPr lang="fr-CA" sz="1300" dirty="0" smtClean="0"/>
              <a:t>La cour d’école; </a:t>
            </a:r>
          </a:p>
          <a:p>
            <a:pPr algn="just"/>
            <a:r>
              <a:rPr lang="fr-CA" sz="1300" dirty="0" smtClean="0"/>
              <a:t>Le parc de la ville; </a:t>
            </a:r>
            <a:endParaRPr lang="fr-CA" sz="1300" dirty="0"/>
          </a:p>
          <a:p>
            <a:pPr algn="just"/>
            <a:r>
              <a:rPr lang="fr-CA" sz="1300" dirty="0" smtClean="0"/>
              <a:t>Le </a:t>
            </a:r>
            <a:r>
              <a:rPr lang="fr-CA" sz="1300" dirty="0"/>
              <a:t>gymnase;</a:t>
            </a:r>
          </a:p>
          <a:p>
            <a:pPr algn="just"/>
            <a:r>
              <a:rPr lang="fr-CA" sz="1300" dirty="0"/>
              <a:t>La bibliothèque</a:t>
            </a:r>
            <a:r>
              <a:rPr lang="fr-CA" sz="1300" dirty="0" smtClean="0"/>
              <a:t>;</a:t>
            </a:r>
          </a:p>
          <a:p>
            <a:pPr algn="just"/>
            <a:r>
              <a:rPr lang="fr-CA" sz="1300" dirty="0"/>
              <a:t>Le local </a:t>
            </a:r>
            <a:r>
              <a:rPr lang="fr-CA" sz="1300" dirty="0" smtClean="0"/>
              <a:t>d’informatique.</a:t>
            </a:r>
            <a:endParaRPr lang="fr-CA" sz="1300" dirty="0"/>
          </a:p>
          <a:p>
            <a:pPr algn="just"/>
            <a:endParaRPr lang="fr-CA" sz="1200" dirty="0"/>
          </a:p>
          <a:p>
            <a:pPr marL="0" indent="0" algn="just">
              <a:buNone/>
            </a:pPr>
            <a:r>
              <a:rPr lang="fr-CA" sz="1300" dirty="0" smtClean="0"/>
              <a:t>La communauté de la ville de Gatineau utilise également certains locaux de l’école, afin d’y diriger des activités parascolaires. Cela permet aux parents et aux élèves de profiter de notre école, et ce, même en dehors des heures de classe et du service de garde. Cette complicité crée chez les élèves un fort sentiment d’appartenance face à notre école ainsi qu’au personnel.</a:t>
            </a:r>
          </a:p>
          <a:p>
            <a:pPr marL="0" indent="0" algn="just">
              <a:buNone/>
            </a:pPr>
            <a:endParaRPr lang="fr-CA" sz="1300" dirty="0"/>
          </a:p>
          <a:p>
            <a:pPr marL="0" indent="0" algn="just">
              <a:buNone/>
            </a:pPr>
            <a:r>
              <a:rPr lang="fr-CA" sz="1300" dirty="0" smtClean="0"/>
              <a:t>Nous vous souhaitons une bonne lecture de notre programme d’activités qui a été élaboré afin d’assurer la sécurité et l’épanouissement de tous les élèves qui fréquentent le service de garde de l’Envolée.</a:t>
            </a:r>
          </a:p>
          <a:p>
            <a:pPr marL="0" indent="0" algn="just">
              <a:buNone/>
            </a:pPr>
            <a:endParaRPr lang="fr-CA" sz="1200" dirty="0"/>
          </a:p>
          <a:p>
            <a:pPr marL="0" indent="0" algn="just">
              <a:buNone/>
            </a:pPr>
            <a:r>
              <a:rPr lang="fr-CA" sz="1200" dirty="0" smtClean="0"/>
              <a:t> </a:t>
            </a:r>
            <a:endParaRPr lang="fr-CA" sz="1200" dirty="0"/>
          </a:p>
        </p:txBody>
      </p:sp>
      <p:sp>
        <p:nvSpPr>
          <p:cNvPr id="4" name="ZoneTexte 3"/>
          <p:cNvSpPr txBox="1"/>
          <p:nvPr>
            <p:custDataLst>
              <p:tags r:id="rId3"/>
            </p:custDataLst>
          </p:nvPr>
        </p:nvSpPr>
        <p:spPr>
          <a:xfrm>
            <a:off x="6178918" y="7814220"/>
            <a:ext cx="231304" cy="369332"/>
          </a:xfrm>
          <a:prstGeom prst="rect">
            <a:avLst/>
          </a:prstGeom>
          <a:noFill/>
        </p:spPr>
        <p:txBody>
          <a:bodyPr wrap="square" rtlCol="0">
            <a:spAutoFit/>
          </a:bodyPr>
          <a:lstStyle/>
          <a:p>
            <a:r>
              <a:rPr lang="fr-CA" dirty="0" smtClean="0">
                <a:solidFill>
                  <a:schemeClr val="bg1"/>
                </a:solidFill>
              </a:rPr>
              <a:t>1</a:t>
            </a:r>
            <a:endParaRPr lang="fr-CA" dirty="0">
              <a:solidFill>
                <a:schemeClr val="bg1"/>
              </a:solidFill>
            </a:endParaRPr>
          </a:p>
        </p:txBody>
      </p:sp>
      <p:sp>
        <p:nvSpPr>
          <p:cNvPr id="9" name="Espace réservé du pied de page 8"/>
          <p:cNvSpPr>
            <a:spLocks noGrp="1"/>
          </p:cNvSpPr>
          <p:nvPr>
            <p:ph type="ftr" sz="quarter" idx="11"/>
            <p:custDataLst>
              <p:tags r:id="rId4"/>
            </p:custDataLst>
          </p:nvPr>
        </p:nvSpPr>
        <p:spPr>
          <a:xfrm>
            <a:off x="5877272" y="8407400"/>
            <a:ext cx="580678" cy="635000"/>
          </a:xfrm>
        </p:spPr>
        <p:txBody>
          <a:bodyPr/>
          <a:lstStyle/>
          <a:p>
            <a:endParaRPr lang="fr-CA" dirty="0"/>
          </a:p>
        </p:txBody>
      </p:sp>
    </p:spTree>
    <p:extLst>
      <p:ext uri="{BB962C8B-B14F-4D97-AF65-F5344CB8AC3E}">
        <p14:creationId xmlns:p14="http://schemas.microsoft.com/office/powerpoint/2010/main" val="25969355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52636" y="539551"/>
            <a:ext cx="5600700" cy="360040"/>
          </a:xfrm>
        </p:spPr>
        <p:txBody>
          <a:bodyPr>
            <a:normAutofit/>
          </a:bodyPr>
          <a:lstStyle/>
          <a:p>
            <a:pPr algn="ctr"/>
            <a:r>
              <a:rPr lang="fr-CA" sz="1600" dirty="0" smtClean="0"/>
              <a:t>Notre Histoire</a:t>
            </a:r>
            <a:endParaRPr lang="fr-CA" sz="1600" dirty="0"/>
          </a:p>
        </p:txBody>
      </p:sp>
      <p:sp>
        <p:nvSpPr>
          <p:cNvPr id="3" name="Espace réservé du contenu 2"/>
          <p:cNvSpPr>
            <a:spLocks noGrp="1"/>
          </p:cNvSpPr>
          <p:nvPr>
            <p:ph idx="1"/>
            <p:custDataLst>
              <p:tags r:id="rId2"/>
            </p:custDataLst>
          </p:nvPr>
        </p:nvSpPr>
        <p:spPr>
          <a:xfrm>
            <a:off x="871686" y="971600"/>
            <a:ext cx="5600700" cy="5760640"/>
          </a:xfrm>
        </p:spPr>
        <p:txBody>
          <a:bodyPr>
            <a:normAutofit fontScale="92500"/>
          </a:bodyPr>
          <a:lstStyle/>
          <a:p>
            <a:pPr marL="0" indent="0" algn="just">
              <a:buNone/>
            </a:pPr>
            <a:r>
              <a:rPr lang="fr-CA" sz="1200" dirty="0"/>
              <a:t> </a:t>
            </a:r>
            <a:r>
              <a:rPr lang="fr-CA" sz="1200" dirty="0" smtClean="0"/>
              <a:t>L’école </a:t>
            </a:r>
            <a:r>
              <a:rPr lang="fr-CA" sz="1200" dirty="0"/>
              <a:t>de </a:t>
            </a:r>
            <a:r>
              <a:rPr lang="fr-CA" sz="1200" dirty="0" smtClean="0"/>
              <a:t>l’Envolée a été inaugurée le 29 septembre 1991 sous la présidence d’honneur de l’honorable Michel </a:t>
            </a:r>
            <a:r>
              <a:rPr lang="fr-CA" sz="1200" dirty="0" err="1" smtClean="0"/>
              <a:t>Pagé</a:t>
            </a:r>
            <a:r>
              <a:rPr lang="fr-CA" sz="1200" dirty="0" smtClean="0"/>
              <a:t>, ministre de l’Éducation.  Le nom « de l’Envolée » nous rappelle le courage et la détermination de Jonathan Livingston, le goéland qui n’a jamais cessé de persévérer pour combler « la faim de beauté et de bonté qui l’habitait ».</a:t>
            </a:r>
          </a:p>
          <a:p>
            <a:pPr marL="0" indent="0" algn="just">
              <a:buNone/>
            </a:pPr>
            <a:endParaRPr lang="fr-CA" sz="1200" dirty="0"/>
          </a:p>
          <a:p>
            <a:pPr marL="0" indent="0" algn="just">
              <a:buNone/>
            </a:pPr>
            <a:r>
              <a:rPr lang="fr-CA" sz="1200" dirty="0" smtClean="0"/>
              <a:t>L’école de l’Envolée a été dirigée par plusieurs directions:  Mme Micheline </a:t>
            </a:r>
            <a:r>
              <a:rPr lang="fr-CA" sz="1200" dirty="0" err="1" smtClean="0"/>
              <a:t>Deault</a:t>
            </a:r>
            <a:r>
              <a:rPr lang="fr-CA" sz="1200" dirty="0" smtClean="0"/>
              <a:t>, Mme Diane Champagne, Mme Stéphanie Bourbonnais, Mme Stéphanie-Andrée Giroux ,Mme Caroline Valois, et Mme </a:t>
            </a:r>
            <a:r>
              <a:rPr lang="fr-CA" sz="1200" smtClean="0"/>
              <a:t>Mélanie Mercier qui </a:t>
            </a:r>
            <a:r>
              <a:rPr lang="fr-CA" sz="1200" dirty="0"/>
              <a:t>est toujours notre directrice à ce jour. </a:t>
            </a:r>
            <a:r>
              <a:rPr lang="fr-CA" sz="1200" dirty="0" smtClean="0"/>
              <a:t> </a:t>
            </a:r>
          </a:p>
          <a:p>
            <a:pPr marL="0" indent="0" algn="just">
              <a:buNone/>
            </a:pPr>
            <a:endParaRPr lang="fr-CA" sz="1200" dirty="0" smtClean="0"/>
          </a:p>
          <a:p>
            <a:pPr marL="0" indent="0" algn="just">
              <a:buNone/>
            </a:pPr>
            <a:r>
              <a:rPr lang="fr-CA" sz="1200" dirty="0" smtClean="0"/>
              <a:t>L’école se démarque dans ses forces au plan académique et par son ouverture sur la communauté par les activités parascolaires, camps de jour,  implication de parents bénévoles à la bibliothèque et participation de parents par l’entremise de l</a:t>
            </a:r>
            <a:r>
              <a:rPr lang="fr-FR" sz="1200" dirty="0" smtClean="0"/>
              <a:t>'Organisme </a:t>
            </a:r>
            <a:r>
              <a:rPr lang="fr-FR" sz="1200" dirty="0"/>
              <a:t>de participation des parents (</a:t>
            </a:r>
            <a:r>
              <a:rPr lang="fr-FR" sz="1200" i="1" dirty="0"/>
              <a:t>OPP</a:t>
            </a:r>
            <a:r>
              <a:rPr lang="fr-FR" sz="1200" dirty="0" smtClean="0"/>
              <a:t>): campagnes de financement</a:t>
            </a:r>
            <a:r>
              <a:rPr lang="fr-CA" sz="1200" dirty="0" smtClean="0"/>
              <a:t>, danses, soirées cinéma et autres activités sociales qui favorisent un sentiment d’appartenance au milieu</a:t>
            </a:r>
            <a:r>
              <a:rPr lang="fr-CA" sz="1200" dirty="0"/>
              <a:t> </a:t>
            </a:r>
            <a:r>
              <a:rPr lang="fr-CA" sz="1200" dirty="0" smtClean="0"/>
              <a:t>de vie de l’école.</a:t>
            </a:r>
          </a:p>
          <a:p>
            <a:pPr marL="0" indent="0" algn="just">
              <a:buNone/>
            </a:pPr>
            <a:endParaRPr lang="fr-CA" sz="1200" dirty="0"/>
          </a:p>
          <a:p>
            <a:pPr marL="0" indent="0" algn="just">
              <a:buNone/>
            </a:pPr>
            <a:r>
              <a:rPr lang="fr-CA" sz="1200" dirty="0" smtClean="0"/>
              <a:t>Le </a:t>
            </a:r>
            <a:r>
              <a:rPr lang="fr-CA" sz="1200" dirty="0"/>
              <a:t>service de </a:t>
            </a:r>
            <a:r>
              <a:rPr lang="fr-CA" sz="1200" dirty="0" smtClean="0"/>
              <a:t>garde de l’Envolée a </a:t>
            </a:r>
            <a:r>
              <a:rPr lang="fr-CA" sz="1200" dirty="0"/>
              <a:t>eu </a:t>
            </a:r>
            <a:r>
              <a:rPr lang="fr-CA" sz="1200" dirty="0" smtClean="0"/>
              <a:t>deux techniciennes </a:t>
            </a:r>
            <a:r>
              <a:rPr lang="fr-CA" sz="1200" dirty="0"/>
              <a:t>en service de </a:t>
            </a:r>
            <a:r>
              <a:rPr lang="fr-CA" sz="1200" dirty="0" smtClean="0"/>
              <a:t>garde: Mme Lucie Lavoie a mis sur pied le service de garde en 1991 et Mme Mireille Desroches a pris la relève depuis 2004. </a:t>
            </a:r>
            <a:r>
              <a:rPr lang="fr-CA" sz="1200" dirty="0"/>
              <a:t>Le nombre </a:t>
            </a:r>
            <a:r>
              <a:rPr lang="fr-CA" sz="1200" dirty="0" smtClean="0"/>
              <a:t>d’élèves varie </a:t>
            </a:r>
            <a:r>
              <a:rPr lang="fr-CA" sz="1200" dirty="0"/>
              <a:t>au cours des années, </a:t>
            </a:r>
            <a:r>
              <a:rPr lang="fr-CA" sz="1200" dirty="0" smtClean="0"/>
              <a:t>il se situe depuis quelques années </a:t>
            </a:r>
            <a:r>
              <a:rPr lang="fr-CA" sz="1200" dirty="0"/>
              <a:t>aux alentours de </a:t>
            </a:r>
            <a:r>
              <a:rPr lang="fr-CA" sz="1200" dirty="0" smtClean="0"/>
              <a:t>240 élèves </a:t>
            </a:r>
            <a:r>
              <a:rPr lang="fr-CA" sz="1200" dirty="0"/>
              <a:t>réguliers </a:t>
            </a:r>
            <a:r>
              <a:rPr lang="fr-CA" sz="1200" dirty="0" smtClean="0"/>
              <a:t>et 90 élèves </a:t>
            </a:r>
            <a:r>
              <a:rPr lang="fr-CA" sz="1200" dirty="0"/>
              <a:t>sporadiques. </a:t>
            </a:r>
            <a:r>
              <a:rPr lang="fr-CA" sz="1200" dirty="0" smtClean="0"/>
              <a:t> Le service de garde a connu un agrandissement des lieux physique en 2001. Le service de garde se démarque dans sa qualité de service à vouloir se dépasser au niveau des interventions et des choix d’ateliers offerts.  Notre grande force est l’animation d’ateliers thématiques lors des journées pédagogiques.  </a:t>
            </a:r>
          </a:p>
          <a:p>
            <a:pPr marL="0" indent="0" algn="just">
              <a:buNone/>
            </a:pPr>
            <a:endParaRPr lang="fr-CA" sz="1200" dirty="0"/>
          </a:p>
          <a:p>
            <a:pPr marL="0" indent="0" algn="just">
              <a:buNone/>
            </a:pPr>
            <a:r>
              <a:rPr lang="fr-CA" sz="1200" dirty="0" smtClean="0"/>
              <a:t>Quand </a:t>
            </a:r>
            <a:r>
              <a:rPr lang="fr-CA" sz="1200" dirty="0"/>
              <a:t>nous parlons de </a:t>
            </a:r>
            <a:r>
              <a:rPr lang="fr-CA" sz="1200" dirty="0" smtClean="0"/>
              <a:t>l’école de l’Envolée, </a:t>
            </a:r>
            <a:r>
              <a:rPr lang="fr-CA" sz="1200" dirty="0"/>
              <a:t>nous pouvons ressentir ce lien étroit entre l’école, le service de garde, les </a:t>
            </a:r>
            <a:r>
              <a:rPr lang="fr-CA" sz="1200" dirty="0" smtClean="0"/>
              <a:t>élèves, </a:t>
            </a:r>
            <a:r>
              <a:rPr lang="fr-CA" sz="1200" dirty="0"/>
              <a:t>les parents et la </a:t>
            </a:r>
            <a:r>
              <a:rPr lang="fr-CA" sz="1200" dirty="0" smtClean="0"/>
              <a:t>communauté. </a:t>
            </a:r>
            <a:r>
              <a:rPr lang="fr-CA" sz="1200" dirty="0"/>
              <a:t>Ce lien d’appartenance est </a:t>
            </a:r>
            <a:r>
              <a:rPr lang="fr-CA" sz="1200" dirty="0" smtClean="0"/>
              <a:t>important </a:t>
            </a:r>
            <a:r>
              <a:rPr lang="fr-CA" sz="1200" dirty="0"/>
              <a:t>et se ressent dans toutes les facettes de notre belle école</a:t>
            </a:r>
            <a:r>
              <a:rPr lang="fr-CA" sz="1200" dirty="0" smtClean="0"/>
              <a:t>.  Les interventions y sont facilitées par une communication constante de tous les intervenants de l’équipe-école.  Le point fort de notre milieu de vie est la cohérence des interventions.   </a:t>
            </a:r>
            <a:r>
              <a:rPr lang="fr-CA" sz="1200" dirty="0"/>
              <a:t>Comme le </a:t>
            </a:r>
            <a:r>
              <a:rPr lang="fr-CA" sz="1200" dirty="0" smtClean="0"/>
              <a:t>dit si bien le dicton: "Ensemble, tout est possible!″.</a:t>
            </a:r>
            <a:endParaRPr lang="fr-CA" sz="1200" dirty="0"/>
          </a:p>
        </p:txBody>
      </p:sp>
      <p:sp>
        <p:nvSpPr>
          <p:cNvPr id="4" name="ZoneTexte 3"/>
          <p:cNvSpPr txBox="1"/>
          <p:nvPr>
            <p:custDataLst>
              <p:tags r:id="rId3"/>
            </p:custDataLst>
          </p:nvPr>
        </p:nvSpPr>
        <p:spPr>
          <a:xfrm>
            <a:off x="6165304" y="7795170"/>
            <a:ext cx="288032" cy="369332"/>
          </a:xfrm>
          <a:prstGeom prst="rect">
            <a:avLst/>
          </a:prstGeom>
          <a:noFill/>
        </p:spPr>
        <p:txBody>
          <a:bodyPr wrap="square" rtlCol="0">
            <a:spAutoFit/>
          </a:bodyPr>
          <a:lstStyle/>
          <a:p>
            <a:r>
              <a:rPr lang="fr-CA" dirty="0" smtClean="0">
                <a:solidFill>
                  <a:schemeClr val="bg1"/>
                </a:solidFill>
              </a:rPr>
              <a:t>2</a:t>
            </a:r>
            <a:endParaRPr lang="fr-CA" dirty="0">
              <a:solidFill>
                <a:schemeClr val="bg1"/>
              </a:solidFill>
            </a:endParaRPr>
          </a:p>
        </p:txBody>
      </p:sp>
      <p:pic>
        <p:nvPicPr>
          <p:cNvPr id="1028" name="Picture 4"/>
          <p:cNvPicPr>
            <a:picLocks noChangeAspect="1" noChangeArrowheads="1"/>
          </p:cNvPicPr>
          <p:nvPr>
            <p:custDataLst>
              <p:tags r:id="rId4"/>
            </p:custDataLst>
          </p:nvPr>
        </p:nvPicPr>
        <p:blipFill>
          <a:blip r:embed="rId8">
            <a:extLst>
              <a:ext uri="{28A0092B-C50C-407E-A947-70E740481C1C}">
                <a14:useLocalDpi xmlns:a14="http://schemas.microsoft.com/office/drawing/2010/main" val="0"/>
              </a:ext>
            </a:extLst>
          </a:blip>
          <a:srcRect/>
          <a:stretch>
            <a:fillRect/>
          </a:stretch>
        </p:blipFill>
        <p:spPr bwMode="auto">
          <a:xfrm>
            <a:off x="2564904" y="6735638"/>
            <a:ext cx="2389187" cy="191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Espace réservé du pied de page 5"/>
          <p:cNvSpPr>
            <a:spLocks noGrp="1"/>
          </p:cNvSpPr>
          <p:nvPr>
            <p:ph type="ftr" sz="quarter" idx="11"/>
            <p:custDataLst>
              <p:tags r:id="rId5"/>
            </p:custDataLst>
          </p:nvPr>
        </p:nvSpPr>
        <p:spPr>
          <a:xfrm>
            <a:off x="5949280" y="8332663"/>
            <a:ext cx="521568" cy="635000"/>
          </a:xfrm>
        </p:spPr>
        <p:txBody>
          <a:bodyPr/>
          <a:lstStyle/>
          <a:p>
            <a:endParaRPr lang="fr-C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28278" y="107504"/>
            <a:ext cx="5600700" cy="486536"/>
          </a:xfrm>
        </p:spPr>
        <p:txBody>
          <a:bodyPr>
            <a:normAutofit/>
          </a:bodyPr>
          <a:lstStyle/>
          <a:p>
            <a:pPr algn="ctr"/>
            <a:r>
              <a:rPr lang="fr-CA" sz="1600" dirty="0" smtClean="0"/>
              <a:t>L’équipe du service de garde de l’Envolée</a:t>
            </a:r>
            <a:endParaRPr lang="fr-CA" sz="1600" dirty="0"/>
          </a:p>
        </p:txBody>
      </p:sp>
      <p:sp>
        <p:nvSpPr>
          <p:cNvPr id="3" name="Espace réservé du contenu 2"/>
          <p:cNvSpPr>
            <a:spLocks noGrp="1"/>
          </p:cNvSpPr>
          <p:nvPr>
            <p:ph idx="1"/>
            <p:custDataLst>
              <p:tags r:id="rId2"/>
            </p:custDataLst>
          </p:nvPr>
        </p:nvSpPr>
        <p:spPr>
          <a:xfrm>
            <a:off x="589384" y="755576"/>
            <a:ext cx="5863952" cy="7948368"/>
          </a:xfrm>
        </p:spPr>
        <p:txBody>
          <a:bodyPr>
            <a:normAutofit fontScale="85000" lnSpcReduction="20000"/>
          </a:bodyPr>
          <a:lstStyle/>
          <a:p>
            <a:pPr algn="ctr">
              <a:buNone/>
            </a:pPr>
            <a:r>
              <a:rPr lang="fr-CA" sz="1400" dirty="0" smtClean="0"/>
              <a:t>Notre équipe </a:t>
            </a:r>
            <a:r>
              <a:rPr lang="fr-CA" sz="1400" dirty="0"/>
              <a:t> </a:t>
            </a:r>
            <a:r>
              <a:rPr lang="fr-CA" sz="1400" dirty="0" smtClean="0"/>
              <a:t>est unie et soucieuse de toujours améliorer son fonctionnement et ses activités pour le bien-être des élèves de l’école. </a:t>
            </a:r>
          </a:p>
          <a:p>
            <a:pPr algn="ctr">
              <a:buNone/>
            </a:pPr>
            <a:r>
              <a:rPr lang="fr-CA" sz="1400" dirty="0" smtClean="0"/>
              <a:t>Voici notre équipe!</a:t>
            </a:r>
          </a:p>
          <a:p>
            <a:pPr algn="ctr">
              <a:buNone/>
            </a:pPr>
            <a:endParaRPr lang="fr-CA" sz="1200" dirty="0" smtClean="0"/>
          </a:p>
          <a:p>
            <a:pPr algn="ctr"/>
            <a:r>
              <a:rPr lang="fr-CA" sz="900" b="1" dirty="0" smtClean="0"/>
              <a:t>Technicienne en service de garde: </a:t>
            </a:r>
          </a:p>
          <a:p>
            <a:pPr marL="0" indent="0" algn="ctr">
              <a:buNone/>
            </a:pPr>
            <a:r>
              <a:rPr lang="fr-CA" sz="900" dirty="0" smtClean="0"/>
              <a:t>Mireille Desroches</a:t>
            </a:r>
          </a:p>
          <a:p>
            <a:pPr algn="ctr">
              <a:buNone/>
            </a:pPr>
            <a:endParaRPr lang="fr-CA" sz="900" dirty="0"/>
          </a:p>
          <a:p>
            <a:pPr algn="ctr"/>
            <a:r>
              <a:rPr lang="fr-CA" sz="900" b="1" dirty="0" smtClean="0"/>
              <a:t>Aide de bureau: </a:t>
            </a:r>
            <a:endParaRPr lang="fr-CA" sz="900" b="1" dirty="0"/>
          </a:p>
          <a:p>
            <a:pPr marL="0" indent="0" algn="ctr">
              <a:buNone/>
            </a:pPr>
            <a:r>
              <a:rPr lang="fr-CA" sz="900" dirty="0"/>
              <a:t> </a:t>
            </a:r>
            <a:r>
              <a:rPr lang="fr-CA" sz="900" dirty="0" smtClean="0"/>
              <a:t>  Guylaine Gagné</a:t>
            </a:r>
          </a:p>
          <a:p>
            <a:pPr algn="ctr">
              <a:buNone/>
            </a:pPr>
            <a:endParaRPr lang="fr-CA" sz="900" dirty="0"/>
          </a:p>
          <a:p>
            <a:pPr algn="ctr"/>
            <a:r>
              <a:rPr lang="fr-CA" sz="900" b="1" dirty="0" smtClean="0"/>
              <a:t>Éducatrices à l’accueil: </a:t>
            </a:r>
            <a:endParaRPr lang="fr-CA" sz="900" b="1" dirty="0"/>
          </a:p>
          <a:p>
            <a:pPr marL="0" indent="0" algn="ctr">
              <a:buNone/>
            </a:pPr>
            <a:r>
              <a:rPr lang="fr-CA" sz="900" dirty="0" smtClean="0"/>
              <a:t>        Guylaine Gagné</a:t>
            </a:r>
            <a:endParaRPr lang="fr-CA" sz="900" dirty="0"/>
          </a:p>
          <a:p>
            <a:pPr algn="ctr"/>
            <a:endParaRPr lang="fr-CA" sz="900" b="1" dirty="0" smtClean="0"/>
          </a:p>
          <a:p>
            <a:pPr algn="ctr"/>
            <a:r>
              <a:rPr lang="fr-CA" sz="900" b="1" dirty="0" smtClean="0"/>
              <a:t>L’équipe du préscolaire:</a:t>
            </a:r>
            <a:endParaRPr lang="fr-CA" sz="900" dirty="0" smtClean="0"/>
          </a:p>
          <a:p>
            <a:pPr algn="ctr">
              <a:buNone/>
            </a:pPr>
            <a:r>
              <a:rPr lang="fr-CA" sz="900" dirty="0" smtClean="0"/>
              <a:t>Marie-Pierre Lampron</a:t>
            </a:r>
          </a:p>
          <a:p>
            <a:pPr algn="ctr">
              <a:buNone/>
            </a:pPr>
            <a:r>
              <a:rPr lang="fr-CA" sz="900" dirty="0" smtClean="0"/>
              <a:t>Lisa </a:t>
            </a:r>
            <a:r>
              <a:rPr lang="fr-CA" sz="900" dirty="0" err="1" smtClean="0"/>
              <a:t>Marandola</a:t>
            </a:r>
            <a:endParaRPr lang="fr-CA" sz="900" dirty="0" smtClean="0"/>
          </a:p>
          <a:p>
            <a:pPr algn="ctr">
              <a:buNone/>
            </a:pPr>
            <a:r>
              <a:rPr lang="fr-CA" sz="900" dirty="0" smtClean="0"/>
              <a:t>Lise Doyon</a:t>
            </a:r>
          </a:p>
          <a:p>
            <a:pPr algn="ctr">
              <a:buNone/>
            </a:pPr>
            <a:r>
              <a:rPr lang="fr-CA" sz="900" dirty="0" smtClean="0"/>
              <a:t>Manon Paquette</a:t>
            </a:r>
          </a:p>
          <a:p>
            <a:pPr algn="ctr">
              <a:buNone/>
            </a:pPr>
            <a:endParaRPr lang="fr-CA" sz="900" dirty="0" smtClean="0"/>
          </a:p>
          <a:p>
            <a:pPr algn="ctr"/>
            <a:r>
              <a:rPr lang="fr-CA" sz="900" b="1" dirty="0" smtClean="0"/>
              <a:t>L’équipe des 1</a:t>
            </a:r>
            <a:r>
              <a:rPr lang="fr-CA" sz="900" b="1" baseline="30000" dirty="0" smtClean="0"/>
              <a:t>res </a:t>
            </a:r>
            <a:r>
              <a:rPr lang="fr-CA" sz="900" b="1" dirty="0" smtClean="0"/>
              <a:t>années:</a:t>
            </a:r>
          </a:p>
          <a:p>
            <a:pPr algn="ctr">
              <a:buNone/>
            </a:pPr>
            <a:r>
              <a:rPr lang="fr-CA" sz="900" dirty="0" smtClean="0"/>
              <a:t>Claudine Desjardins</a:t>
            </a:r>
          </a:p>
          <a:p>
            <a:pPr algn="ctr">
              <a:buNone/>
            </a:pPr>
            <a:r>
              <a:rPr lang="fr-CA" sz="900" dirty="0" smtClean="0"/>
              <a:t>Chantal Guérette</a:t>
            </a:r>
          </a:p>
          <a:p>
            <a:pPr algn="ctr">
              <a:buNone/>
            </a:pPr>
            <a:endParaRPr lang="fr-CA" sz="900" dirty="0" smtClean="0"/>
          </a:p>
          <a:p>
            <a:pPr algn="ctr"/>
            <a:r>
              <a:rPr lang="fr-CA" sz="900" b="1" dirty="0" smtClean="0"/>
              <a:t>L’équipe </a:t>
            </a:r>
            <a:r>
              <a:rPr lang="fr-CA" sz="900" b="1" dirty="0"/>
              <a:t>des </a:t>
            </a:r>
            <a:r>
              <a:rPr lang="fr-CA" sz="900" b="1" dirty="0" smtClean="0"/>
              <a:t>2</a:t>
            </a:r>
            <a:r>
              <a:rPr lang="fr-CA" sz="900" b="1" baseline="30000" dirty="0" smtClean="0"/>
              <a:t>es</a:t>
            </a:r>
            <a:r>
              <a:rPr lang="fr-CA" sz="900" b="1" dirty="0" smtClean="0"/>
              <a:t> années:</a:t>
            </a:r>
          </a:p>
          <a:p>
            <a:pPr algn="ctr">
              <a:buNone/>
            </a:pPr>
            <a:r>
              <a:rPr lang="fr-CA" sz="900" dirty="0" err="1" smtClean="0"/>
              <a:t>Anie</a:t>
            </a:r>
            <a:r>
              <a:rPr lang="fr-CA" sz="900" dirty="0" smtClean="0"/>
              <a:t> Benoit</a:t>
            </a:r>
            <a:endParaRPr lang="fr-CA" sz="900" dirty="0"/>
          </a:p>
          <a:p>
            <a:pPr algn="ctr">
              <a:buNone/>
            </a:pPr>
            <a:r>
              <a:rPr lang="fr-CA" sz="900" dirty="0" smtClean="0"/>
              <a:t>Monique Giroux</a:t>
            </a:r>
          </a:p>
          <a:p>
            <a:pPr algn="ctr">
              <a:buNone/>
            </a:pPr>
            <a:endParaRPr lang="fr-CA" sz="900" b="1" dirty="0"/>
          </a:p>
          <a:p>
            <a:pPr algn="ctr"/>
            <a:r>
              <a:rPr lang="fr-CA" sz="900" b="1" dirty="0" smtClean="0"/>
              <a:t>L’équipe des 3</a:t>
            </a:r>
            <a:r>
              <a:rPr lang="fr-CA" sz="900" b="1" baseline="30000" dirty="0" smtClean="0"/>
              <a:t>es</a:t>
            </a:r>
            <a:r>
              <a:rPr lang="fr-CA" sz="900" b="1" dirty="0" smtClean="0"/>
              <a:t> années:</a:t>
            </a:r>
          </a:p>
          <a:p>
            <a:pPr marL="82296" indent="0" algn="ctr">
              <a:buNone/>
            </a:pPr>
            <a:r>
              <a:rPr lang="fr-CA" sz="900" dirty="0" smtClean="0"/>
              <a:t>Manon Loyer</a:t>
            </a:r>
          </a:p>
          <a:p>
            <a:pPr marL="82296" indent="0" algn="ctr">
              <a:buNone/>
            </a:pPr>
            <a:r>
              <a:rPr lang="fr-CA" sz="900" dirty="0" smtClean="0"/>
              <a:t>Saida </a:t>
            </a:r>
            <a:r>
              <a:rPr lang="fr-CA" sz="900" dirty="0" err="1" smtClean="0"/>
              <a:t>Roudani</a:t>
            </a:r>
            <a:endParaRPr lang="fr-CA" sz="900" dirty="0" smtClean="0"/>
          </a:p>
          <a:p>
            <a:pPr marL="82296" indent="0" algn="ctr">
              <a:buNone/>
            </a:pPr>
            <a:endParaRPr lang="fr-CA" sz="900" b="1" dirty="0"/>
          </a:p>
          <a:p>
            <a:pPr algn="ctr">
              <a:buFont typeface="Arial" panose="020B0604020202020204" pitchFamily="34" charset="0"/>
              <a:buChar char="•"/>
            </a:pPr>
            <a:r>
              <a:rPr lang="fr-CA" sz="900" b="1" dirty="0" smtClean="0"/>
              <a:t>L’équipe des 4ièmes années:</a:t>
            </a:r>
          </a:p>
          <a:p>
            <a:pPr marL="82296" indent="0" algn="ctr">
              <a:buNone/>
            </a:pPr>
            <a:r>
              <a:rPr lang="fr-CA" sz="900" dirty="0" smtClean="0"/>
              <a:t>Lucie Dumouchel</a:t>
            </a:r>
          </a:p>
          <a:p>
            <a:pPr marL="82296" indent="0" algn="ctr">
              <a:buNone/>
            </a:pPr>
            <a:r>
              <a:rPr lang="fr-CA" sz="900" dirty="0" smtClean="0"/>
              <a:t>Saida </a:t>
            </a:r>
            <a:r>
              <a:rPr lang="fr-CA" sz="900" dirty="0" err="1" smtClean="0"/>
              <a:t>Roudani</a:t>
            </a:r>
            <a:endParaRPr lang="fr-CA" sz="900" dirty="0"/>
          </a:p>
          <a:p>
            <a:pPr marL="82296" indent="0" algn="ctr">
              <a:buNone/>
            </a:pPr>
            <a:endParaRPr lang="fr-CA" sz="900" dirty="0" smtClean="0"/>
          </a:p>
          <a:p>
            <a:pPr algn="ctr"/>
            <a:r>
              <a:rPr lang="fr-CA" sz="900" b="1" dirty="0" smtClean="0"/>
              <a:t>L’équipe </a:t>
            </a:r>
            <a:r>
              <a:rPr lang="fr-CA" sz="900" b="1" dirty="0"/>
              <a:t>des </a:t>
            </a:r>
            <a:r>
              <a:rPr lang="fr-CA" sz="900" b="1" dirty="0" smtClean="0"/>
              <a:t>5</a:t>
            </a:r>
            <a:r>
              <a:rPr lang="fr-CA" sz="900" b="1" baseline="30000" dirty="0" smtClean="0"/>
              <a:t>es</a:t>
            </a:r>
            <a:r>
              <a:rPr lang="fr-CA" sz="900" b="1" dirty="0" smtClean="0"/>
              <a:t>  et des 6</a:t>
            </a:r>
            <a:r>
              <a:rPr lang="fr-CA" sz="900" b="1" baseline="30000" dirty="0" smtClean="0"/>
              <a:t>es</a:t>
            </a:r>
            <a:r>
              <a:rPr lang="fr-CA" sz="900" b="1" dirty="0" smtClean="0"/>
              <a:t>  années:</a:t>
            </a:r>
            <a:endParaRPr lang="fr-CA" sz="900" dirty="0" smtClean="0"/>
          </a:p>
          <a:p>
            <a:pPr algn="ctr">
              <a:buNone/>
            </a:pPr>
            <a:r>
              <a:rPr lang="fr-CA" sz="900" dirty="0" smtClean="0"/>
              <a:t>Mélanie Gauthier</a:t>
            </a:r>
          </a:p>
          <a:p>
            <a:pPr algn="ctr">
              <a:buNone/>
            </a:pPr>
            <a:r>
              <a:rPr lang="fr-CA" sz="900" dirty="0" err="1" smtClean="0"/>
              <a:t>Bertine</a:t>
            </a:r>
            <a:r>
              <a:rPr lang="fr-CA" sz="900" dirty="0" smtClean="0"/>
              <a:t> Bamba</a:t>
            </a:r>
            <a:endParaRPr lang="fr-CA" sz="900" dirty="0" smtClean="0"/>
          </a:p>
          <a:p>
            <a:pPr algn="ctr">
              <a:buNone/>
            </a:pPr>
            <a:endParaRPr lang="fr-CA" sz="900" dirty="0" smtClean="0"/>
          </a:p>
          <a:p>
            <a:pPr algn="ctr">
              <a:buFont typeface="Arial" panose="020B0604020202020204" pitchFamily="34" charset="0"/>
              <a:buChar char="•"/>
            </a:pPr>
            <a:r>
              <a:rPr lang="fr-CA" sz="900" b="1" dirty="0" smtClean="0"/>
              <a:t>L’équipe TSA:</a:t>
            </a:r>
          </a:p>
          <a:p>
            <a:pPr marL="82296" indent="0" algn="ctr">
              <a:buNone/>
            </a:pPr>
            <a:r>
              <a:rPr lang="fr-CA" sz="900" dirty="0" err="1" smtClean="0"/>
              <a:t>Randa</a:t>
            </a:r>
            <a:r>
              <a:rPr lang="fr-CA" sz="900" dirty="0" smtClean="0"/>
              <a:t> </a:t>
            </a:r>
            <a:r>
              <a:rPr lang="fr-CA" sz="900" dirty="0" err="1" smtClean="0"/>
              <a:t>Dahdouh-Chaho</a:t>
            </a:r>
            <a:endParaRPr lang="fr-CA" sz="900" dirty="0" smtClean="0"/>
          </a:p>
          <a:p>
            <a:pPr marL="82296" indent="0" algn="ctr">
              <a:buNone/>
            </a:pPr>
            <a:r>
              <a:rPr lang="fr-CA" sz="900" dirty="0" err="1" smtClean="0"/>
              <a:t>Bertine</a:t>
            </a:r>
            <a:r>
              <a:rPr lang="fr-CA" sz="900" dirty="0" smtClean="0"/>
              <a:t> Bamba</a:t>
            </a:r>
            <a:endParaRPr lang="fr-CA" sz="900" dirty="0" smtClean="0"/>
          </a:p>
          <a:p>
            <a:pPr marL="82296" indent="0" algn="ctr">
              <a:buNone/>
            </a:pPr>
            <a:r>
              <a:rPr lang="fr-CA" sz="900" dirty="0" smtClean="0"/>
              <a:t>Saida </a:t>
            </a:r>
            <a:r>
              <a:rPr lang="fr-CA" sz="900" dirty="0" err="1" smtClean="0"/>
              <a:t>Roudani</a:t>
            </a:r>
            <a:endParaRPr lang="fr-CA" sz="900" dirty="0" smtClean="0"/>
          </a:p>
          <a:p>
            <a:pPr marL="82296" indent="0" algn="ctr">
              <a:buNone/>
            </a:pPr>
            <a:endParaRPr lang="fr-CA" sz="900" dirty="0" smtClean="0"/>
          </a:p>
          <a:p>
            <a:pPr algn="ctr">
              <a:buFont typeface="Arial" panose="020B0604020202020204" pitchFamily="34" charset="0"/>
              <a:buChar char="•"/>
            </a:pPr>
            <a:endParaRPr lang="fr-CA" sz="900" dirty="0" smtClean="0"/>
          </a:p>
          <a:p>
            <a:pPr algn="ctr">
              <a:buNone/>
            </a:pPr>
            <a:endParaRPr lang="fr-CA" sz="900" dirty="0" smtClean="0"/>
          </a:p>
          <a:p>
            <a:pPr algn="ctr">
              <a:buNone/>
            </a:pPr>
            <a:endParaRPr lang="fr-CA" sz="1400" dirty="0"/>
          </a:p>
          <a:p>
            <a:pPr>
              <a:buNone/>
            </a:pPr>
            <a:endParaRPr lang="fr-CA" dirty="0"/>
          </a:p>
          <a:p>
            <a:pPr>
              <a:buNone/>
            </a:pPr>
            <a:endParaRPr lang="fr-CA" dirty="0" smtClean="0"/>
          </a:p>
          <a:p>
            <a:pPr>
              <a:buNone/>
            </a:pPr>
            <a:endParaRPr lang="fr-CA" dirty="0"/>
          </a:p>
          <a:p>
            <a:pPr>
              <a:buNone/>
            </a:pPr>
            <a:endParaRPr lang="fr-CA" dirty="0" smtClean="0"/>
          </a:p>
          <a:p>
            <a:pPr>
              <a:buNone/>
            </a:pPr>
            <a:endParaRPr lang="fr-CA" dirty="0"/>
          </a:p>
          <a:p>
            <a:pPr>
              <a:buNone/>
            </a:pPr>
            <a:endParaRPr lang="fr-CA" dirty="0" smtClean="0"/>
          </a:p>
          <a:p>
            <a:pPr>
              <a:buNone/>
            </a:pPr>
            <a:endParaRPr lang="fr-CA" dirty="0" smtClean="0"/>
          </a:p>
        </p:txBody>
      </p:sp>
      <p:sp>
        <p:nvSpPr>
          <p:cNvPr id="4" name="ZoneTexte 3"/>
          <p:cNvSpPr txBox="1"/>
          <p:nvPr>
            <p:custDataLst>
              <p:tags r:id="rId3"/>
            </p:custDataLst>
          </p:nvPr>
        </p:nvSpPr>
        <p:spPr>
          <a:xfrm>
            <a:off x="6165304" y="7812360"/>
            <a:ext cx="288032" cy="369332"/>
          </a:xfrm>
          <a:prstGeom prst="rect">
            <a:avLst/>
          </a:prstGeom>
          <a:noFill/>
        </p:spPr>
        <p:txBody>
          <a:bodyPr wrap="square" rtlCol="0">
            <a:spAutoFit/>
          </a:bodyPr>
          <a:lstStyle/>
          <a:p>
            <a:r>
              <a:rPr lang="fr-CA" dirty="0" smtClean="0">
                <a:solidFill>
                  <a:schemeClr val="bg1"/>
                </a:solidFill>
              </a:rPr>
              <a:t>3</a:t>
            </a:r>
            <a:endParaRPr lang="fr-CA" dirty="0">
              <a:solidFill>
                <a:schemeClr val="bg1"/>
              </a:solidFill>
            </a:endParaRPr>
          </a:p>
        </p:txBody>
      </p:sp>
      <p:sp>
        <p:nvSpPr>
          <p:cNvPr id="6" name="Espace réservé du pied de page 5"/>
          <p:cNvSpPr>
            <a:spLocks noGrp="1"/>
          </p:cNvSpPr>
          <p:nvPr>
            <p:ph type="ftr" sz="quarter" idx="11"/>
            <p:custDataLst>
              <p:tags r:id="rId4"/>
            </p:custDataLst>
          </p:nvPr>
        </p:nvSpPr>
        <p:spPr>
          <a:xfrm>
            <a:off x="5949280" y="8407400"/>
            <a:ext cx="508670" cy="635000"/>
          </a:xfrm>
        </p:spPr>
        <p:txBody>
          <a:bodyPr/>
          <a:lstStyle/>
          <a:p>
            <a:endParaRPr lang="fr-C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0338" y="323528"/>
            <a:ext cx="5600700" cy="414528"/>
          </a:xfrm>
        </p:spPr>
        <p:txBody>
          <a:bodyPr>
            <a:normAutofit/>
          </a:bodyPr>
          <a:lstStyle/>
          <a:p>
            <a:pPr algn="ctr"/>
            <a:r>
              <a:rPr lang="fr-CA" sz="1600" dirty="0" smtClean="0"/>
              <a:t>Notre mission, nos valeurs</a:t>
            </a:r>
            <a:endParaRPr lang="fr-CA" sz="1600" dirty="0"/>
          </a:p>
        </p:txBody>
      </p:sp>
      <p:sp>
        <p:nvSpPr>
          <p:cNvPr id="3" name="Espace réservé du contenu 2"/>
          <p:cNvSpPr>
            <a:spLocks noGrp="1"/>
          </p:cNvSpPr>
          <p:nvPr>
            <p:ph idx="1"/>
            <p:custDataLst>
              <p:tags r:id="rId2"/>
            </p:custDataLst>
          </p:nvPr>
        </p:nvSpPr>
        <p:spPr>
          <a:xfrm>
            <a:off x="797638" y="916495"/>
            <a:ext cx="5600700" cy="7235531"/>
          </a:xfrm>
        </p:spPr>
        <p:txBody>
          <a:bodyPr>
            <a:normAutofit/>
          </a:bodyPr>
          <a:lstStyle/>
          <a:p>
            <a:pPr marL="0" indent="0" algn="just">
              <a:buNone/>
            </a:pPr>
            <a:r>
              <a:rPr lang="fr-CA" sz="1200" dirty="0" smtClean="0"/>
              <a:t>L’équipe de l’Envolée a pour mission de veiller à la sécurité, au bien-être et au développement global et social de tous les enfants du service de garde. Par le biais de nos valeurs ci-dessous, l’équipe du service de garde veille à atteindre les objectifs du MEESR, de la convention de gestion de l’école et du programme d’activités de notre service de garde. </a:t>
            </a:r>
          </a:p>
          <a:p>
            <a:pPr marL="0" indent="0" algn="just">
              <a:buNone/>
            </a:pPr>
            <a:endParaRPr lang="fr-CA" sz="1200" dirty="0"/>
          </a:p>
          <a:p>
            <a:pPr marL="0" indent="0">
              <a:buNone/>
            </a:pPr>
            <a:r>
              <a:rPr lang="fr-CA" sz="1200" dirty="0" smtClean="0"/>
              <a:t> </a:t>
            </a:r>
          </a:p>
          <a:p>
            <a:pPr marL="0" indent="0">
              <a:buNone/>
            </a:pPr>
            <a:endParaRPr lang="fr-CA" sz="1200" dirty="0"/>
          </a:p>
          <a:p>
            <a:pPr marL="0" indent="0">
              <a:buNone/>
            </a:pPr>
            <a:endParaRPr lang="fr-CA" sz="1200" dirty="0" smtClean="0"/>
          </a:p>
          <a:p>
            <a:pPr marL="0" indent="0">
              <a:buNone/>
            </a:pPr>
            <a:endParaRPr lang="fr-CA" sz="1200" dirty="0"/>
          </a:p>
          <a:p>
            <a:pPr marL="0" indent="0">
              <a:buNone/>
            </a:pPr>
            <a:endParaRPr lang="fr-CA" sz="1200" dirty="0" smtClean="0"/>
          </a:p>
          <a:p>
            <a:pPr marL="0" indent="0">
              <a:buNone/>
            </a:pPr>
            <a:endParaRPr lang="fr-CA" sz="1200" dirty="0"/>
          </a:p>
          <a:p>
            <a:pPr marL="0" indent="0">
              <a:buNone/>
            </a:pPr>
            <a:endParaRPr lang="fr-CA" sz="1200" dirty="0" smtClean="0"/>
          </a:p>
          <a:p>
            <a:pPr marL="0" indent="0">
              <a:buNone/>
            </a:pPr>
            <a:endParaRPr lang="fr-CA" sz="1200" dirty="0"/>
          </a:p>
          <a:p>
            <a:pPr marL="0" indent="0">
              <a:buNone/>
            </a:pPr>
            <a:endParaRPr lang="fr-CA" sz="1200" dirty="0" smtClean="0"/>
          </a:p>
          <a:p>
            <a:pPr marL="0" indent="0">
              <a:buNone/>
            </a:pPr>
            <a:endParaRPr lang="fr-CA" sz="1200" dirty="0"/>
          </a:p>
          <a:p>
            <a:pPr marL="0" indent="0">
              <a:buNone/>
            </a:pPr>
            <a:endParaRPr lang="fr-CA" sz="1200" dirty="0" smtClean="0"/>
          </a:p>
          <a:p>
            <a:pPr marL="0" indent="0">
              <a:buNone/>
            </a:pPr>
            <a:endParaRPr lang="fr-CA" sz="1200" dirty="0"/>
          </a:p>
          <a:p>
            <a:pPr marL="0" indent="0">
              <a:buNone/>
            </a:pPr>
            <a:endParaRPr lang="fr-CA" sz="1200" dirty="0" smtClean="0"/>
          </a:p>
          <a:p>
            <a:pPr marL="0" indent="0">
              <a:buNone/>
            </a:pPr>
            <a:endParaRPr lang="fr-CA" sz="1200" dirty="0"/>
          </a:p>
          <a:p>
            <a:pPr marL="0" indent="0">
              <a:buNone/>
            </a:pPr>
            <a:endParaRPr lang="fr-CA" sz="1200" dirty="0" smtClean="0"/>
          </a:p>
          <a:p>
            <a:pPr marL="0" indent="0">
              <a:buNone/>
            </a:pPr>
            <a:endParaRPr lang="fr-CA" sz="1200" dirty="0"/>
          </a:p>
          <a:p>
            <a:pPr marL="0" indent="0">
              <a:buNone/>
            </a:pPr>
            <a:endParaRPr lang="fr-CA" sz="1200" dirty="0" smtClean="0"/>
          </a:p>
          <a:p>
            <a:pPr marL="0" indent="0">
              <a:buNone/>
            </a:pPr>
            <a:endParaRPr lang="fr-CA" sz="1200" dirty="0"/>
          </a:p>
          <a:p>
            <a:pPr marL="0" indent="0">
              <a:buNone/>
            </a:pPr>
            <a:endParaRPr lang="fr-CA" sz="1200" dirty="0" smtClean="0"/>
          </a:p>
          <a:p>
            <a:pPr marL="0" indent="0" algn="ctr">
              <a:buNone/>
            </a:pPr>
            <a:endParaRPr lang="fr-CA" sz="1200" dirty="0"/>
          </a:p>
        </p:txBody>
      </p:sp>
      <p:pic>
        <p:nvPicPr>
          <p:cNvPr id="3075" name="Picture 3"/>
          <p:cNvPicPr>
            <a:picLocks noChangeAspect="1" noChangeArrowheads="1"/>
          </p:cNvPicPr>
          <p:nvPr>
            <p:custDataLst>
              <p:tags r:id="rId3"/>
            </p:custDataLst>
          </p:nvPr>
        </p:nvPicPr>
        <p:blipFill>
          <a:blip r:embed="rId12">
            <a:extLst>
              <a:ext uri="{28A0092B-C50C-407E-A947-70E740481C1C}">
                <a14:useLocalDpi xmlns:a14="http://schemas.microsoft.com/office/drawing/2010/main" val="0"/>
              </a:ext>
            </a:extLst>
          </a:blip>
          <a:srcRect/>
          <a:stretch>
            <a:fillRect/>
          </a:stretch>
        </p:blipFill>
        <p:spPr bwMode="auto">
          <a:xfrm rot="1491872">
            <a:off x="4255828" y="4662721"/>
            <a:ext cx="1895199" cy="16000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p:custDataLst>
              <p:tags r:id="rId4"/>
            </p:custDataLst>
          </p:nvPr>
        </p:nvPicPr>
        <p:blipFill>
          <a:blip r:embed="rId13">
            <a:extLst>
              <a:ext uri="{28A0092B-C50C-407E-A947-70E740481C1C}">
                <a14:useLocalDpi xmlns:a14="http://schemas.microsoft.com/office/drawing/2010/main" val="0"/>
              </a:ext>
            </a:extLst>
          </a:blip>
          <a:srcRect/>
          <a:stretch>
            <a:fillRect/>
          </a:stretch>
        </p:blipFill>
        <p:spPr bwMode="auto">
          <a:xfrm rot="20492325">
            <a:off x="3610196" y="2775982"/>
            <a:ext cx="2150942" cy="1879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8" name="Picture 6"/>
          <p:cNvPicPr>
            <a:picLocks noChangeAspect="1" noChangeArrowheads="1"/>
          </p:cNvPicPr>
          <p:nvPr>
            <p:custDataLst>
              <p:tags r:id="rId5"/>
            </p:custDataLst>
          </p:nvPr>
        </p:nvPicPr>
        <p:blipFill>
          <a:blip r:embed="rId14">
            <a:extLst>
              <a:ext uri="{28A0092B-C50C-407E-A947-70E740481C1C}">
                <a14:useLocalDpi xmlns:a14="http://schemas.microsoft.com/office/drawing/2010/main" val="0"/>
              </a:ext>
            </a:extLst>
          </a:blip>
          <a:srcRect/>
          <a:stretch>
            <a:fillRect/>
          </a:stretch>
        </p:blipFill>
        <p:spPr bwMode="auto">
          <a:xfrm>
            <a:off x="980728" y="3862534"/>
            <a:ext cx="2543175" cy="1800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9" name="Picture 7"/>
          <p:cNvPicPr>
            <a:picLocks noChangeAspect="1" noChangeArrowheads="1"/>
          </p:cNvPicPr>
          <p:nvPr>
            <p:custDataLst>
              <p:tags r:id="rId6"/>
            </p:custDataLst>
          </p:nvPr>
        </p:nvPicPr>
        <p:blipFill>
          <a:blip r:embed="rId15">
            <a:extLst>
              <a:ext uri="{28A0092B-C50C-407E-A947-70E740481C1C}">
                <a14:useLocalDpi xmlns:a14="http://schemas.microsoft.com/office/drawing/2010/main" val="0"/>
              </a:ext>
            </a:extLst>
          </a:blip>
          <a:srcRect/>
          <a:stretch>
            <a:fillRect/>
          </a:stretch>
        </p:blipFill>
        <p:spPr bwMode="auto">
          <a:xfrm>
            <a:off x="1873330" y="5646734"/>
            <a:ext cx="2143125"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ZoneTexte 6"/>
          <p:cNvSpPr txBox="1"/>
          <p:nvPr>
            <p:custDataLst>
              <p:tags r:id="rId7"/>
            </p:custDataLst>
          </p:nvPr>
        </p:nvSpPr>
        <p:spPr>
          <a:xfrm>
            <a:off x="6162069" y="7812360"/>
            <a:ext cx="236269" cy="369332"/>
          </a:xfrm>
          <a:prstGeom prst="rect">
            <a:avLst/>
          </a:prstGeom>
          <a:noFill/>
        </p:spPr>
        <p:txBody>
          <a:bodyPr wrap="square" rtlCol="0">
            <a:spAutoFit/>
          </a:bodyPr>
          <a:lstStyle/>
          <a:p>
            <a:r>
              <a:rPr lang="fr-CA" dirty="0" smtClean="0">
                <a:solidFill>
                  <a:schemeClr val="bg1"/>
                </a:solidFill>
              </a:rPr>
              <a:t>4</a:t>
            </a:r>
            <a:endParaRPr lang="fr-CA" dirty="0">
              <a:solidFill>
                <a:schemeClr val="bg1"/>
              </a:solidFill>
            </a:endParaRPr>
          </a:p>
        </p:txBody>
      </p:sp>
      <p:sp>
        <p:nvSpPr>
          <p:cNvPr id="6" name="ZoneTexte 5"/>
          <p:cNvSpPr txBox="1"/>
          <p:nvPr>
            <p:custDataLst>
              <p:tags r:id="rId8"/>
            </p:custDataLst>
          </p:nvPr>
        </p:nvSpPr>
        <p:spPr>
          <a:xfrm>
            <a:off x="1647875" y="4285851"/>
            <a:ext cx="1080120" cy="369332"/>
          </a:xfrm>
          <a:prstGeom prst="rect">
            <a:avLst/>
          </a:prstGeom>
          <a:noFill/>
        </p:spPr>
        <p:txBody>
          <a:bodyPr wrap="square" rtlCol="0">
            <a:spAutoFit/>
          </a:bodyPr>
          <a:lstStyle/>
          <a:p>
            <a:r>
              <a:rPr lang="fr-CA" dirty="0" smtClean="0"/>
              <a:t>Respect</a:t>
            </a:r>
            <a:endParaRPr lang="fr-CA" dirty="0"/>
          </a:p>
        </p:txBody>
      </p:sp>
      <p:sp>
        <p:nvSpPr>
          <p:cNvPr id="9" name="ZoneTexte 8"/>
          <p:cNvSpPr txBox="1"/>
          <p:nvPr>
            <p:custDataLst>
              <p:tags r:id="rId9"/>
            </p:custDataLst>
          </p:nvPr>
        </p:nvSpPr>
        <p:spPr>
          <a:xfrm>
            <a:off x="4092181" y="3474549"/>
            <a:ext cx="1186971" cy="369332"/>
          </a:xfrm>
          <a:prstGeom prst="rect">
            <a:avLst/>
          </a:prstGeom>
          <a:noFill/>
        </p:spPr>
        <p:txBody>
          <a:bodyPr wrap="square" rtlCol="0">
            <a:spAutoFit/>
          </a:bodyPr>
          <a:lstStyle/>
          <a:p>
            <a:r>
              <a:rPr lang="fr-CA" dirty="0" smtClean="0"/>
              <a:t>Entraide</a:t>
            </a:r>
            <a:endParaRPr lang="fr-CA" dirty="0"/>
          </a:p>
        </p:txBody>
      </p:sp>
      <p:sp>
        <p:nvSpPr>
          <p:cNvPr id="10" name="ZoneTexte 9"/>
          <p:cNvSpPr txBox="1"/>
          <p:nvPr>
            <p:custDataLst>
              <p:tags r:id="rId10"/>
            </p:custDataLst>
          </p:nvPr>
        </p:nvSpPr>
        <p:spPr>
          <a:xfrm>
            <a:off x="4685668" y="5148064"/>
            <a:ext cx="1047588" cy="369332"/>
          </a:xfrm>
          <a:prstGeom prst="rect">
            <a:avLst/>
          </a:prstGeom>
          <a:noFill/>
        </p:spPr>
        <p:txBody>
          <a:bodyPr wrap="square" rtlCol="0">
            <a:spAutoFit/>
          </a:bodyPr>
          <a:lstStyle/>
          <a:p>
            <a:r>
              <a:rPr lang="fr-CA" dirty="0" smtClean="0"/>
              <a:t>Réussite</a:t>
            </a:r>
            <a:endParaRPr lang="fr-CA" dirty="0"/>
          </a:p>
        </p:txBody>
      </p:sp>
    </p:spTree>
    <p:extLst>
      <p:ext uri="{BB962C8B-B14F-4D97-AF65-F5344CB8AC3E}">
        <p14:creationId xmlns:p14="http://schemas.microsoft.com/office/powerpoint/2010/main" val="24215882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36712" y="251520"/>
            <a:ext cx="5600700" cy="414528"/>
          </a:xfrm>
        </p:spPr>
        <p:txBody>
          <a:bodyPr>
            <a:normAutofit/>
          </a:bodyPr>
          <a:lstStyle/>
          <a:p>
            <a:pPr algn="ctr"/>
            <a:r>
              <a:rPr lang="fr-CA" sz="1600" dirty="0" smtClean="0"/>
              <a:t>Définition du programme d’activités</a:t>
            </a:r>
            <a:endParaRPr lang="fr-CA" sz="1600" dirty="0"/>
          </a:p>
        </p:txBody>
      </p:sp>
      <p:sp>
        <p:nvSpPr>
          <p:cNvPr id="3" name="Espace réservé du contenu 2"/>
          <p:cNvSpPr>
            <a:spLocks noGrp="1"/>
          </p:cNvSpPr>
          <p:nvPr>
            <p:ph idx="1"/>
            <p:custDataLst>
              <p:tags r:id="rId2"/>
            </p:custDataLst>
          </p:nvPr>
        </p:nvSpPr>
        <p:spPr>
          <a:xfrm>
            <a:off x="780628" y="755576"/>
            <a:ext cx="5600700" cy="7426116"/>
          </a:xfrm>
        </p:spPr>
        <p:txBody>
          <a:bodyPr>
            <a:normAutofit/>
          </a:bodyPr>
          <a:lstStyle/>
          <a:p>
            <a:pPr marL="0" indent="0" algn="just">
              <a:buNone/>
            </a:pPr>
            <a:r>
              <a:rPr lang="fr-CA" sz="1200" dirty="0" smtClean="0"/>
              <a:t>Le programme d’activités est notre mission, nos valeurs ainsi que nos objectifs, qui sont propres à notre milieu. </a:t>
            </a:r>
          </a:p>
          <a:p>
            <a:pPr marL="0" indent="0" algn="just">
              <a:buNone/>
            </a:pPr>
            <a:r>
              <a:rPr lang="fr-CA" sz="1200" dirty="0" smtClean="0"/>
              <a:t>Toutefois, tous les services de garde en milieu scolaire ont l’obligation de respecter les cinq objectifs suivants, prescrits par le MEESR:</a:t>
            </a:r>
          </a:p>
          <a:p>
            <a:pPr marL="0" indent="0" algn="just">
              <a:buNone/>
            </a:pPr>
            <a:endParaRPr lang="fr-CA" sz="1200" dirty="0" smtClean="0"/>
          </a:p>
          <a:p>
            <a:pPr algn="just"/>
            <a:r>
              <a:rPr lang="fr-CA" sz="1200" dirty="0" smtClean="0"/>
              <a:t>Assurer la sécurité et le bien-être général des enfants;</a:t>
            </a:r>
          </a:p>
          <a:p>
            <a:pPr algn="just"/>
            <a:r>
              <a:rPr lang="fr-CA" sz="1200" dirty="0" smtClean="0"/>
              <a:t>Participer à l’atteinte des objectifs du projet éducatif de l’école inclus dans la convention de gestion;</a:t>
            </a:r>
          </a:p>
          <a:p>
            <a:pPr algn="just"/>
            <a:r>
              <a:rPr lang="fr-CA" sz="1200" dirty="0" smtClean="0"/>
              <a:t>Mettre en place des activités et des projets récréatifs aidant au développement global des élèves;</a:t>
            </a:r>
          </a:p>
          <a:p>
            <a:pPr algn="just"/>
            <a:r>
              <a:rPr lang="fr-CA" sz="1200" dirty="0" smtClean="0"/>
              <a:t>Encourager le développement d’habiletés sociales tels le respect et l’esprit d’échange et de coopération;</a:t>
            </a:r>
          </a:p>
          <a:p>
            <a:pPr algn="just"/>
            <a:r>
              <a:rPr lang="fr-CA" sz="1200" dirty="0" smtClean="0"/>
              <a:t>Soutenir les élèves dans leurs travaux scolaires après la classe par l’établissement d’un temps et d’un lieu de réalisation adéquat ainsi que par l’accès au matériel requis.  </a:t>
            </a:r>
          </a:p>
          <a:p>
            <a:pPr algn="just"/>
            <a:endParaRPr lang="fr-CA" sz="1200" dirty="0" smtClean="0"/>
          </a:p>
          <a:p>
            <a:pPr marL="0" indent="0" algn="just">
              <a:buNone/>
            </a:pPr>
            <a:r>
              <a:rPr lang="fr-CA" sz="1200" dirty="0" smtClean="0"/>
              <a:t>Le service de garde de l’Envolée poursuit également des objectifs à atteindre en lien avec les objectifs du MEERS nommés ci-dessus. Ces objectifs sont étroitement liés et arrimés avec la convention de gestion de l’école:</a:t>
            </a:r>
          </a:p>
          <a:p>
            <a:pPr marL="82296" indent="0" algn="just">
              <a:buNone/>
            </a:pPr>
            <a:endParaRPr lang="fr-FR" sz="1200" dirty="0" smtClean="0"/>
          </a:p>
          <a:p>
            <a:pPr marL="82296" indent="0" algn="just">
              <a:buNone/>
            </a:pPr>
            <a:r>
              <a:rPr lang="fr-FR" sz="1200" b="1" dirty="0" smtClean="0"/>
              <a:t>Orientation 1:  </a:t>
            </a:r>
            <a:r>
              <a:rPr lang="fr-FR" sz="1200" dirty="0" smtClean="0"/>
              <a:t>Mettre </a:t>
            </a:r>
            <a:r>
              <a:rPr lang="fr-FR" sz="1200" dirty="0"/>
              <a:t>en œuvre un milieu éducatif stimulant qui favorise le développement intellectuel par le développement des compétences</a:t>
            </a:r>
            <a:r>
              <a:rPr lang="fr-FR" sz="1200" dirty="0" smtClean="0"/>
              <a:t>.</a:t>
            </a:r>
          </a:p>
          <a:p>
            <a:pPr marL="82296" indent="0" algn="just">
              <a:buNone/>
            </a:pPr>
            <a:r>
              <a:rPr lang="fr-FR" sz="1200" b="1" dirty="0"/>
              <a:t>Orientation </a:t>
            </a:r>
            <a:r>
              <a:rPr lang="fr-FR" sz="1200" b="1" dirty="0" smtClean="0"/>
              <a:t>2: </a:t>
            </a:r>
            <a:r>
              <a:rPr lang="fr-FR" sz="1200" dirty="0" smtClean="0"/>
              <a:t> Susciter </a:t>
            </a:r>
            <a:r>
              <a:rPr lang="fr-FR" sz="1200" dirty="0"/>
              <a:t>le goût de la découverte qui se traduit par l’ouverture sur le monde et le respect de la diversité</a:t>
            </a:r>
            <a:r>
              <a:rPr lang="fr-FR" sz="1200" dirty="0" smtClean="0"/>
              <a:t>.</a:t>
            </a:r>
          </a:p>
          <a:p>
            <a:pPr marL="82296" indent="0" algn="just">
              <a:buNone/>
            </a:pPr>
            <a:r>
              <a:rPr lang="fr-FR" sz="1200" b="1" dirty="0"/>
              <a:t>Orientation </a:t>
            </a:r>
            <a:r>
              <a:rPr lang="fr-FR" sz="1200" b="1" dirty="0" smtClean="0"/>
              <a:t>3:  </a:t>
            </a:r>
            <a:r>
              <a:rPr lang="fr-FR" sz="1200" dirty="0" smtClean="0"/>
              <a:t>Faire </a:t>
            </a:r>
            <a:r>
              <a:rPr lang="fr-FR" sz="1200" dirty="0"/>
              <a:t>de l’école un milieu qui permet l’épanouissement optimal de chacun ainsi que la réussite scolaire de tous les élèves. </a:t>
            </a:r>
            <a:endParaRPr lang="fr-FR" sz="1200" dirty="0" smtClean="0"/>
          </a:p>
          <a:p>
            <a:pPr marL="82296" indent="0" algn="just">
              <a:buNone/>
            </a:pPr>
            <a:endParaRPr lang="fr-CA" sz="1200" dirty="0" smtClean="0"/>
          </a:p>
          <a:p>
            <a:pPr algn="just"/>
            <a:endParaRPr lang="fr-CA" sz="1200" dirty="0" smtClean="0"/>
          </a:p>
          <a:p>
            <a:pPr marL="0" indent="0" algn="just">
              <a:buNone/>
            </a:pPr>
            <a:r>
              <a:rPr lang="fr-CA" sz="1200" dirty="0" smtClean="0"/>
              <a:t>Suite à ces objectifs, le service de garde de l’Envolée s’engage à utiliser les moyens suivants afin de créer un milieu propice au développement de toutes les sphères de développement des enfants qui fréquentent le service de garde. </a:t>
            </a:r>
            <a:endParaRPr lang="fr-CA" sz="1200" dirty="0"/>
          </a:p>
          <a:p>
            <a:pPr marL="0" indent="0" algn="just">
              <a:buNone/>
            </a:pPr>
            <a:endParaRPr lang="fr-CA" sz="1200" dirty="0" smtClean="0"/>
          </a:p>
          <a:p>
            <a:pPr marL="0" indent="0">
              <a:buNone/>
            </a:pPr>
            <a:endParaRPr lang="fr-CA" sz="1200" dirty="0"/>
          </a:p>
          <a:p>
            <a:endParaRPr lang="fr-CA" sz="1200" dirty="0"/>
          </a:p>
          <a:p>
            <a:pPr marL="0" indent="0">
              <a:buNone/>
            </a:pPr>
            <a:endParaRPr lang="fr-CA" sz="1200" dirty="0"/>
          </a:p>
        </p:txBody>
      </p:sp>
      <p:sp>
        <p:nvSpPr>
          <p:cNvPr id="4" name="ZoneTexte 3"/>
          <p:cNvSpPr txBox="1"/>
          <p:nvPr>
            <p:custDataLst>
              <p:tags r:id="rId3"/>
            </p:custDataLst>
          </p:nvPr>
        </p:nvSpPr>
        <p:spPr>
          <a:xfrm>
            <a:off x="6165304" y="7812360"/>
            <a:ext cx="216024" cy="369332"/>
          </a:xfrm>
          <a:prstGeom prst="rect">
            <a:avLst/>
          </a:prstGeom>
          <a:noFill/>
        </p:spPr>
        <p:txBody>
          <a:bodyPr wrap="square" rtlCol="0">
            <a:spAutoFit/>
          </a:bodyPr>
          <a:lstStyle/>
          <a:p>
            <a:r>
              <a:rPr lang="fr-CA" dirty="0" smtClean="0">
                <a:solidFill>
                  <a:schemeClr val="bg1"/>
                </a:solidFill>
              </a:rPr>
              <a:t>5</a:t>
            </a:r>
            <a:endParaRPr lang="fr-CA" dirty="0">
              <a:solidFill>
                <a:schemeClr val="bg1"/>
              </a:solidFill>
            </a:endParaRPr>
          </a:p>
        </p:txBody>
      </p:sp>
      <p:sp>
        <p:nvSpPr>
          <p:cNvPr id="6" name="Espace réservé du pied de page 5"/>
          <p:cNvSpPr>
            <a:spLocks noGrp="1"/>
          </p:cNvSpPr>
          <p:nvPr>
            <p:ph type="ftr" sz="quarter" idx="11"/>
            <p:custDataLst>
              <p:tags r:id="rId4"/>
            </p:custDataLst>
          </p:nvPr>
        </p:nvSpPr>
        <p:spPr>
          <a:xfrm>
            <a:off x="5949280" y="8407400"/>
            <a:ext cx="508670" cy="635000"/>
          </a:xfrm>
        </p:spPr>
        <p:txBody>
          <a:bodyPr/>
          <a:lstStyle/>
          <a:p>
            <a:endParaRPr lang="fr-C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548680" y="323528"/>
            <a:ext cx="5657850" cy="628435"/>
          </a:xfrm>
        </p:spPr>
        <p:txBody>
          <a:bodyPr>
            <a:normAutofit fontScale="90000"/>
          </a:bodyPr>
          <a:lstStyle/>
          <a:p>
            <a:pPr algn="ctr"/>
            <a:r>
              <a:rPr lang="fr-CA" dirty="0" smtClean="0"/>
              <a:t>Instruire</a:t>
            </a:r>
            <a:endParaRPr lang="fr-CA" dirty="0"/>
          </a:p>
        </p:txBody>
      </p:sp>
      <p:sp>
        <p:nvSpPr>
          <p:cNvPr id="6" name="Espace réservé du texte 5"/>
          <p:cNvSpPr>
            <a:spLocks noGrp="1"/>
          </p:cNvSpPr>
          <p:nvPr>
            <p:ph type="body" sz="half" idx="3"/>
            <p:custDataLst>
              <p:tags r:id="rId2"/>
            </p:custDataLst>
          </p:nvPr>
        </p:nvSpPr>
        <p:spPr>
          <a:xfrm>
            <a:off x="332656" y="1043608"/>
            <a:ext cx="6048672" cy="648072"/>
          </a:xfrm>
        </p:spPr>
        <p:style>
          <a:lnRef idx="2">
            <a:schemeClr val="dk1"/>
          </a:lnRef>
          <a:fillRef idx="1">
            <a:schemeClr val="lt1"/>
          </a:fillRef>
          <a:effectRef idx="0">
            <a:schemeClr val="dk1"/>
          </a:effectRef>
          <a:fontRef idx="minor">
            <a:schemeClr val="dk1"/>
          </a:fontRef>
        </p:style>
        <p:txBody>
          <a:bodyPr>
            <a:normAutofit/>
          </a:bodyPr>
          <a:lstStyle/>
          <a:p>
            <a:pPr algn="ctr"/>
            <a:r>
              <a:rPr lang="fr-FR" sz="1400" b="1" dirty="0"/>
              <a:t>Promouvoir le goût à la lecture</a:t>
            </a:r>
          </a:p>
          <a:p>
            <a:pPr algn="ctr"/>
            <a:endParaRPr lang="fr-CA" sz="1400" b="1" dirty="0"/>
          </a:p>
        </p:txBody>
      </p:sp>
      <p:sp>
        <p:nvSpPr>
          <p:cNvPr id="3" name="Espace réservé du contenu 2"/>
          <p:cNvSpPr>
            <a:spLocks noGrp="1"/>
          </p:cNvSpPr>
          <p:nvPr>
            <p:ph sz="quarter" idx="2"/>
            <p:custDataLst>
              <p:tags r:id="rId3"/>
            </p:custDataLst>
          </p:nvPr>
        </p:nvSpPr>
        <p:spPr>
          <a:xfrm>
            <a:off x="332656" y="1907704"/>
            <a:ext cx="6048672" cy="6264696"/>
          </a:xfrm>
        </p:spPr>
        <p:style>
          <a:lnRef idx="2">
            <a:schemeClr val="dk1"/>
          </a:lnRef>
          <a:fillRef idx="1">
            <a:schemeClr val="lt1"/>
          </a:fillRef>
          <a:effectRef idx="0">
            <a:schemeClr val="dk1"/>
          </a:effectRef>
          <a:fontRef idx="minor">
            <a:schemeClr val="dk1"/>
          </a:fontRef>
        </p:style>
        <p:txBody>
          <a:bodyPr/>
          <a:lstStyle/>
          <a:p>
            <a:pPr marL="0" indent="0">
              <a:buNone/>
            </a:pPr>
            <a:r>
              <a:rPr lang="fr-CA" sz="1200" b="1" dirty="0" smtClean="0"/>
              <a:t>Moyens entrepris par le service de garde de l’Envolée:</a:t>
            </a:r>
          </a:p>
          <a:p>
            <a:pPr marL="0" indent="0">
              <a:buNone/>
            </a:pPr>
            <a:endParaRPr lang="fr-CA" sz="1200" dirty="0" smtClean="0"/>
          </a:p>
          <a:p>
            <a:r>
              <a:rPr lang="fr-FR" sz="1200" dirty="0" smtClean="0"/>
              <a:t>Aménagement </a:t>
            </a:r>
            <a:r>
              <a:rPr lang="fr-FR" sz="1200" dirty="0"/>
              <a:t>d’un coin lecture (livres, revues, journaux).</a:t>
            </a:r>
            <a:r>
              <a:rPr lang="fr-CA" sz="1200" dirty="0" smtClean="0"/>
              <a:t> </a:t>
            </a:r>
          </a:p>
          <a:p>
            <a:endParaRPr lang="fr-CA" sz="1200" dirty="0" smtClean="0"/>
          </a:p>
          <a:p>
            <a:pPr lvl="0">
              <a:buClr>
                <a:srgbClr val="3891A7"/>
              </a:buClr>
            </a:pPr>
            <a:r>
              <a:rPr lang="fr-FR" sz="1200" dirty="0" smtClean="0">
                <a:solidFill>
                  <a:prstClr val="black"/>
                </a:solidFill>
              </a:rPr>
              <a:t>Mise </a:t>
            </a:r>
            <a:r>
              <a:rPr lang="fr-FR" sz="1200" dirty="0">
                <a:solidFill>
                  <a:prstClr val="black"/>
                </a:solidFill>
              </a:rPr>
              <a:t>en place d’un système de prêt avec la bibliothèque de l’école  en impliquant les élèves dans le but de bonifier et renouveler le coin </a:t>
            </a:r>
            <a:r>
              <a:rPr lang="fr-FR" sz="1200" dirty="0" smtClean="0">
                <a:solidFill>
                  <a:prstClr val="black"/>
                </a:solidFill>
              </a:rPr>
              <a:t>lecture</a:t>
            </a:r>
            <a:r>
              <a:rPr lang="fr-FR" sz="1200" dirty="0">
                <a:solidFill>
                  <a:prstClr val="black"/>
                </a:solidFill>
              </a:rPr>
              <a:t>.</a:t>
            </a:r>
            <a:endParaRPr lang="fr-CA" sz="1200" dirty="0" smtClean="0"/>
          </a:p>
          <a:p>
            <a:pPr lvl="0">
              <a:buClr>
                <a:srgbClr val="3891A7"/>
              </a:buClr>
            </a:pPr>
            <a:endParaRPr lang="fr-CA" sz="1200" dirty="0" smtClean="0"/>
          </a:p>
          <a:p>
            <a:pPr lvl="0">
              <a:buClr>
                <a:srgbClr val="3891A7"/>
              </a:buClr>
            </a:pPr>
            <a:r>
              <a:rPr lang="fr-FR" sz="1200" dirty="0" smtClean="0">
                <a:solidFill>
                  <a:prstClr val="black"/>
                </a:solidFill>
              </a:rPr>
              <a:t>Offrir </a:t>
            </a:r>
            <a:r>
              <a:rPr lang="fr-FR" sz="1200" dirty="0">
                <a:solidFill>
                  <a:prstClr val="black"/>
                </a:solidFill>
              </a:rPr>
              <a:t>le coin lecture comme choix </a:t>
            </a:r>
            <a:r>
              <a:rPr lang="fr-FR" sz="1200" dirty="0" smtClean="0">
                <a:solidFill>
                  <a:prstClr val="black"/>
                </a:solidFill>
              </a:rPr>
              <a:t>d’atelier.</a:t>
            </a:r>
          </a:p>
          <a:p>
            <a:pPr lvl="0">
              <a:buClr>
                <a:srgbClr val="3891A7"/>
              </a:buClr>
            </a:pPr>
            <a:endParaRPr lang="fr-CA" sz="1200" dirty="0">
              <a:solidFill>
                <a:prstClr val="black"/>
              </a:solidFill>
            </a:endParaRPr>
          </a:p>
          <a:p>
            <a:pPr lvl="0">
              <a:buClr>
                <a:srgbClr val="3891A7"/>
              </a:buClr>
            </a:pPr>
            <a:r>
              <a:rPr lang="fr-FR" sz="1200" dirty="0" smtClean="0">
                <a:solidFill>
                  <a:prstClr val="black"/>
                </a:solidFill>
              </a:rPr>
              <a:t>Les </a:t>
            </a:r>
            <a:r>
              <a:rPr lang="fr-FR" sz="1200" dirty="0">
                <a:solidFill>
                  <a:prstClr val="black"/>
                </a:solidFill>
              </a:rPr>
              <a:t>élèves du </a:t>
            </a:r>
            <a:r>
              <a:rPr lang="fr-FR" sz="1200" dirty="0" smtClean="0">
                <a:solidFill>
                  <a:prstClr val="black"/>
                </a:solidFill>
              </a:rPr>
              <a:t>2</a:t>
            </a:r>
            <a:r>
              <a:rPr lang="fr-FR" sz="1200" baseline="30000" dirty="0" smtClean="0">
                <a:solidFill>
                  <a:prstClr val="black"/>
                </a:solidFill>
              </a:rPr>
              <a:t>e</a:t>
            </a:r>
            <a:r>
              <a:rPr lang="fr-FR" sz="1200" dirty="0" smtClean="0">
                <a:solidFill>
                  <a:prstClr val="black"/>
                </a:solidFill>
              </a:rPr>
              <a:t>  </a:t>
            </a:r>
            <a:r>
              <a:rPr lang="fr-FR" sz="1200" dirty="0">
                <a:solidFill>
                  <a:prstClr val="black"/>
                </a:solidFill>
              </a:rPr>
              <a:t>et </a:t>
            </a:r>
            <a:r>
              <a:rPr lang="fr-FR" sz="1200" dirty="0" smtClean="0">
                <a:solidFill>
                  <a:prstClr val="black"/>
                </a:solidFill>
              </a:rPr>
              <a:t>3</a:t>
            </a:r>
            <a:r>
              <a:rPr lang="fr-FR" sz="1200" baseline="30000" dirty="0" smtClean="0">
                <a:solidFill>
                  <a:prstClr val="black"/>
                </a:solidFill>
              </a:rPr>
              <a:t>e</a:t>
            </a:r>
            <a:r>
              <a:rPr lang="fr-FR" sz="1200" dirty="0" smtClean="0">
                <a:solidFill>
                  <a:prstClr val="black"/>
                </a:solidFill>
              </a:rPr>
              <a:t>  </a:t>
            </a:r>
            <a:r>
              <a:rPr lang="fr-FR" sz="1200" dirty="0">
                <a:solidFill>
                  <a:prstClr val="black"/>
                </a:solidFill>
              </a:rPr>
              <a:t>cycle peuvent faire la lecture au plus </a:t>
            </a:r>
            <a:r>
              <a:rPr lang="fr-FR" sz="1200" dirty="0" smtClean="0">
                <a:solidFill>
                  <a:prstClr val="black"/>
                </a:solidFill>
              </a:rPr>
              <a:t>jeune.</a:t>
            </a:r>
          </a:p>
          <a:p>
            <a:pPr lvl="0">
              <a:buClr>
                <a:srgbClr val="3891A7"/>
              </a:buClr>
            </a:pPr>
            <a:endParaRPr lang="fr-CA" sz="1200" dirty="0">
              <a:solidFill>
                <a:prstClr val="black"/>
              </a:solidFill>
            </a:endParaRPr>
          </a:p>
          <a:p>
            <a:pPr lvl="0">
              <a:buClr>
                <a:srgbClr val="3891A7"/>
              </a:buClr>
            </a:pPr>
            <a:r>
              <a:rPr lang="fr-FR" sz="1200" dirty="0" smtClean="0">
                <a:solidFill>
                  <a:prstClr val="black"/>
                </a:solidFill>
              </a:rPr>
              <a:t>Inventer </a:t>
            </a:r>
            <a:r>
              <a:rPr lang="fr-FR" sz="1200" dirty="0">
                <a:solidFill>
                  <a:prstClr val="black"/>
                </a:solidFill>
              </a:rPr>
              <a:t>une histoire et créer un livre</a:t>
            </a:r>
            <a:r>
              <a:rPr lang="fr-FR" sz="1200" dirty="0" smtClean="0">
                <a:solidFill>
                  <a:prstClr val="black"/>
                </a:solidFill>
              </a:rPr>
              <a:t>.</a:t>
            </a:r>
          </a:p>
          <a:p>
            <a:pPr lvl="0">
              <a:buClr>
                <a:srgbClr val="3891A7"/>
              </a:buClr>
            </a:pPr>
            <a:endParaRPr lang="fr-CA" sz="1200" dirty="0">
              <a:solidFill>
                <a:prstClr val="black"/>
              </a:solidFill>
            </a:endParaRPr>
          </a:p>
          <a:p>
            <a:pPr lvl="0">
              <a:buClr>
                <a:srgbClr val="3891A7"/>
              </a:buClr>
            </a:pPr>
            <a:r>
              <a:rPr lang="fr-FR" sz="1200" dirty="0" smtClean="0">
                <a:solidFill>
                  <a:prstClr val="black"/>
                </a:solidFill>
              </a:rPr>
              <a:t>Utiliser </a:t>
            </a:r>
            <a:r>
              <a:rPr lang="fr-FR" sz="1200" dirty="0">
                <a:solidFill>
                  <a:prstClr val="black"/>
                </a:solidFill>
              </a:rPr>
              <a:t>une histoire comme déclencheur d’activité</a:t>
            </a:r>
            <a:r>
              <a:rPr lang="fr-FR" sz="1200" dirty="0" smtClean="0">
                <a:solidFill>
                  <a:prstClr val="black"/>
                </a:solidFill>
              </a:rPr>
              <a:t>.</a:t>
            </a:r>
          </a:p>
          <a:p>
            <a:pPr lvl="0">
              <a:buClr>
                <a:srgbClr val="3891A7"/>
              </a:buClr>
            </a:pPr>
            <a:endParaRPr lang="fr-CA" sz="1200" dirty="0">
              <a:solidFill>
                <a:prstClr val="black"/>
              </a:solidFill>
            </a:endParaRPr>
          </a:p>
          <a:p>
            <a:pPr lvl="0">
              <a:buClr>
                <a:srgbClr val="3891A7"/>
              </a:buClr>
            </a:pPr>
            <a:r>
              <a:rPr lang="fr-FR" sz="1200" dirty="0" smtClean="0">
                <a:solidFill>
                  <a:prstClr val="black"/>
                </a:solidFill>
              </a:rPr>
              <a:t>Mise </a:t>
            </a:r>
            <a:r>
              <a:rPr lang="fr-FR" sz="1200" dirty="0">
                <a:solidFill>
                  <a:prstClr val="black"/>
                </a:solidFill>
              </a:rPr>
              <a:t>en scène d’un conte pour </a:t>
            </a:r>
            <a:r>
              <a:rPr lang="fr-FR" sz="1200" dirty="0" smtClean="0">
                <a:solidFill>
                  <a:prstClr val="black"/>
                </a:solidFill>
              </a:rPr>
              <a:t>enfants.</a:t>
            </a:r>
            <a:endParaRPr lang="fr-CA" sz="1200" dirty="0">
              <a:solidFill>
                <a:prstClr val="black"/>
              </a:solidFill>
            </a:endParaRPr>
          </a:p>
          <a:p>
            <a:pPr marL="118872" lvl="0" indent="0">
              <a:buClr>
                <a:srgbClr val="3891A7"/>
              </a:buClr>
              <a:buNone/>
            </a:pPr>
            <a:endParaRPr lang="fr-CA" sz="1200" dirty="0">
              <a:solidFill>
                <a:prstClr val="black"/>
              </a:solidFill>
            </a:endParaRPr>
          </a:p>
          <a:p>
            <a:pPr marL="118872" indent="0">
              <a:buClr>
                <a:srgbClr val="3891A7"/>
              </a:buClr>
              <a:buNone/>
            </a:pPr>
            <a:endParaRPr lang="fr-CA" sz="1200" dirty="0">
              <a:solidFill>
                <a:prstClr val="black"/>
              </a:solidFill>
            </a:endParaRPr>
          </a:p>
          <a:p>
            <a:pPr>
              <a:buFont typeface="Arial" panose="020B0604020202020204" pitchFamily="34" charset="0"/>
              <a:buChar char="•"/>
            </a:pPr>
            <a:endParaRPr lang="fr-CA" sz="1200" dirty="0" smtClean="0"/>
          </a:p>
          <a:p>
            <a:endParaRPr lang="fr-CA" sz="1200" dirty="0"/>
          </a:p>
          <a:p>
            <a:endParaRPr lang="fr-CA" sz="1200" dirty="0" smtClean="0"/>
          </a:p>
        </p:txBody>
      </p:sp>
      <p:sp>
        <p:nvSpPr>
          <p:cNvPr id="7" name="Espace réservé du pied de page 6"/>
          <p:cNvSpPr>
            <a:spLocks noGrp="1"/>
          </p:cNvSpPr>
          <p:nvPr>
            <p:ph type="ftr" sz="quarter" idx="11"/>
            <p:custDataLst>
              <p:tags r:id="rId4"/>
            </p:custDataLst>
          </p:nvPr>
        </p:nvSpPr>
        <p:spPr>
          <a:xfrm>
            <a:off x="5949280" y="8460432"/>
            <a:ext cx="504056" cy="360040"/>
          </a:xfrm>
        </p:spPr>
        <p:txBody>
          <a:bodyPr/>
          <a:lstStyle/>
          <a:p>
            <a:r>
              <a:rPr lang="fr-CA" sz="1600" dirty="0" smtClean="0"/>
              <a:t>6</a:t>
            </a:r>
            <a:endParaRPr lang="fr-CA" sz="1600" dirty="0"/>
          </a:p>
        </p:txBody>
      </p:sp>
    </p:spTree>
    <p:extLst>
      <p:ext uri="{BB962C8B-B14F-4D97-AF65-F5344CB8AC3E}">
        <p14:creationId xmlns:p14="http://schemas.microsoft.com/office/powerpoint/2010/main" val="38019591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04664" y="251520"/>
            <a:ext cx="5657850" cy="700443"/>
          </a:xfrm>
        </p:spPr>
        <p:txBody>
          <a:bodyPr>
            <a:normAutofit fontScale="90000"/>
          </a:bodyPr>
          <a:lstStyle/>
          <a:p>
            <a:pPr algn="ctr"/>
            <a:r>
              <a:rPr lang="fr-CA" dirty="0" smtClean="0"/>
              <a:t>Socialiser </a:t>
            </a:r>
            <a:endParaRPr lang="fr-CA" dirty="0"/>
          </a:p>
        </p:txBody>
      </p:sp>
      <p:sp>
        <p:nvSpPr>
          <p:cNvPr id="5" name="Espace réservé du texte 4"/>
          <p:cNvSpPr>
            <a:spLocks noGrp="1"/>
          </p:cNvSpPr>
          <p:nvPr>
            <p:ph type="body" idx="1"/>
            <p:custDataLst>
              <p:tags r:id="rId2"/>
            </p:custDataLst>
          </p:nvPr>
        </p:nvSpPr>
        <p:spPr>
          <a:xfrm>
            <a:off x="260648" y="971600"/>
            <a:ext cx="6120680" cy="576064"/>
          </a:xfrm>
        </p:spPr>
        <p:style>
          <a:lnRef idx="2">
            <a:schemeClr val="dk1"/>
          </a:lnRef>
          <a:fillRef idx="1">
            <a:schemeClr val="lt1"/>
          </a:fillRef>
          <a:effectRef idx="0">
            <a:schemeClr val="dk1"/>
          </a:effectRef>
          <a:fontRef idx="minor">
            <a:schemeClr val="dk1"/>
          </a:fontRef>
        </p:style>
        <p:txBody>
          <a:bodyPr/>
          <a:lstStyle/>
          <a:p>
            <a:pPr algn="ctr"/>
            <a:r>
              <a:rPr lang="fr-CA" sz="1600" b="1" dirty="0"/>
              <a:t>Favoriser l’intégration des élèves </a:t>
            </a:r>
          </a:p>
        </p:txBody>
      </p:sp>
      <p:sp>
        <p:nvSpPr>
          <p:cNvPr id="3" name="Espace réservé du contenu 2"/>
          <p:cNvSpPr>
            <a:spLocks noGrp="1"/>
          </p:cNvSpPr>
          <p:nvPr>
            <p:ph sz="quarter" idx="2"/>
            <p:custDataLst>
              <p:tags r:id="rId3"/>
            </p:custDataLst>
          </p:nvPr>
        </p:nvSpPr>
        <p:spPr>
          <a:xfrm>
            <a:off x="260648" y="1907704"/>
            <a:ext cx="6120680" cy="6480720"/>
          </a:xfrm>
        </p:spPr>
        <p:style>
          <a:lnRef idx="2">
            <a:schemeClr val="dk1"/>
          </a:lnRef>
          <a:fillRef idx="1">
            <a:schemeClr val="lt1"/>
          </a:fillRef>
          <a:effectRef idx="0">
            <a:schemeClr val="dk1"/>
          </a:effectRef>
          <a:fontRef idx="minor">
            <a:schemeClr val="dk1"/>
          </a:fontRef>
        </p:style>
        <p:txBody>
          <a:bodyPr/>
          <a:lstStyle/>
          <a:p>
            <a:pPr marL="0" indent="0">
              <a:buNone/>
            </a:pPr>
            <a:r>
              <a:rPr lang="fr-CA" sz="1200" b="1" dirty="0" smtClean="0"/>
              <a:t>Moyens entrepris par le service de garde de l’Envolée:</a:t>
            </a:r>
          </a:p>
          <a:p>
            <a:pPr marL="0" indent="0">
              <a:buNone/>
            </a:pPr>
            <a:endParaRPr lang="fr-CA" sz="1200" dirty="0"/>
          </a:p>
          <a:p>
            <a:r>
              <a:rPr lang="fr-CA" sz="1200" dirty="0" smtClean="0"/>
              <a:t>Inviter </a:t>
            </a:r>
            <a:r>
              <a:rPr lang="fr-CA" sz="1200" dirty="0"/>
              <a:t>les élèves à participer et à collaborer à des moments de routine des élèves de la classe </a:t>
            </a:r>
            <a:r>
              <a:rPr lang="fr-CA" sz="1200" dirty="0" smtClean="0"/>
              <a:t>de langage.</a:t>
            </a:r>
          </a:p>
          <a:p>
            <a:endParaRPr lang="fr-CA" sz="1200" dirty="0"/>
          </a:p>
          <a:p>
            <a:r>
              <a:rPr lang="fr-FR" sz="1200" dirty="0" smtClean="0"/>
              <a:t>Offrir </a:t>
            </a:r>
            <a:r>
              <a:rPr lang="fr-FR" sz="1200" dirty="0"/>
              <a:t>des ateliers de sensibilisation sur les différences</a:t>
            </a:r>
            <a:r>
              <a:rPr lang="fr-FR" sz="1200" dirty="0" smtClean="0"/>
              <a:t>.</a:t>
            </a:r>
          </a:p>
          <a:p>
            <a:endParaRPr lang="fr-CA" sz="1200" dirty="0"/>
          </a:p>
          <a:p>
            <a:r>
              <a:rPr lang="fr-FR" sz="1200" dirty="0" smtClean="0"/>
              <a:t>Favoriser </a:t>
            </a:r>
            <a:r>
              <a:rPr lang="fr-FR" sz="1200" dirty="0"/>
              <a:t>la participation de tous les élèves lors des activités</a:t>
            </a:r>
            <a:r>
              <a:rPr lang="fr-FR" sz="1200" dirty="0" smtClean="0"/>
              <a:t>.</a:t>
            </a:r>
          </a:p>
          <a:p>
            <a:endParaRPr lang="fr-CA" sz="1200" dirty="0"/>
          </a:p>
          <a:p>
            <a:r>
              <a:rPr lang="fr-FR" sz="1200" dirty="0" smtClean="0"/>
              <a:t>Organiser </a:t>
            </a:r>
            <a:r>
              <a:rPr lang="fr-FR" sz="1200" dirty="0"/>
              <a:t>des journées thématiques afin de faire ressortir les forces plutôt que les différences (</a:t>
            </a:r>
            <a:r>
              <a:rPr lang="fr-FR" sz="1200" dirty="0" smtClean="0"/>
              <a:t>exemples:  </a:t>
            </a:r>
            <a:r>
              <a:rPr lang="fr-FR" sz="1200" dirty="0"/>
              <a:t>les métiers, les talents et les passions). </a:t>
            </a:r>
            <a:endParaRPr lang="fr-CA" sz="1200" dirty="0"/>
          </a:p>
          <a:p>
            <a:endParaRPr lang="fr-CA" sz="1200" dirty="0" smtClean="0"/>
          </a:p>
        </p:txBody>
      </p:sp>
      <p:sp>
        <p:nvSpPr>
          <p:cNvPr id="6" name="Espace réservé du pied de page 5"/>
          <p:cNvSpPr>
            <a:spLocks noGrp="1"/>
          </p:cNvSpPr>
          <p:nvPr>
            <p:ph type="ftr" sz="quarter" idx="11"/>
            <p:custDataLst>
              <p:tags r:id="rId4"/>
            </p:custDataLst>
          </p:nvPr>
        </p:nvSpPr>
        <p:spPr>
          <a:xfrm>
            <a:off x="5949280" y="8407400"/>
            <a:ext cx="508670" cy="341064"/>
          </a:xfrm>
        </p:spPr>
        <p:txBody>
          <a:bodyPr/>
          <a:lstStyle/>
          <a:p>
            <a:r>
              <a:rPr lang="fr-CA" sz="1600" dirty="0" smtClean="0"/>
              <a:t>7</a:t>
            </a:r>
            <a:endParaRPr lang="fr-CA" sz="1600" dirty="0"/>
          </a:p>
        </p:txBody>
      </p:sp>
    </p:spTree>
    <p:extLst>
      <p:ext uri="{BB962C8B-B14F-4D97-AF65-F5344CB8AC3E}">
        <p14:creationId xmlns:p14="http://schemas.microsoft.com/office/powerpoint/2010/main" val="213100447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3"/>
</p:tagLst>
</file>

<file path=ppt/tags/tag13.xml><?xml version="1.0" encoding="utf-8"?>
<p:tagLst xmlns:a="http://schemas.openxmlformats.org/drawingml/2006/main" xmlns:r="http://schemas.openxmlformats.org/officeDocument/2006/relationships" xmlns:p="http://schemas.openxmlformats.org/presentationml/2006/main">
  <p:tag name="NUM" val="4"/>
</p:tagLst>
</file>

<file path=ppt/tags/tag14.xml><?xml version="1.0" encoding="utf-8"?>
<p:tagLst xmlns:a="http://schemas.openxmlformats.org/drawingml/2006/main" xmlns:r="http://schemas.openxmlformats.org/officeDocument/2006/relationships" xmlns:p="http://schemas.openxmlformats.org/presentationml/2006/main">
  <p:tag name="NUM" val="5"/>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4"/>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4"/>
</p:tagLst>
</file>

<file path=ppt/tags/tag23.xml><?xml version="1.0" encoding="utf-8"?>
<p:tagLst xmlns:a="http://schemas.openxmlformats.org/drawingml/2006/main" xmlns:r="http://schemas.openxmlformats.org/officeDocument/2006/relationships" xmlns:p="http://schemas.openxmlformats.org/presentationml/2006/main">
  <p:tag name="NUM" val="5"/>
</p:tagLst>
</file>

<file path=ppt/tags/tag24.xml><?xml version="1.0" encoding="utf-8"?>
<p:tagLst xmlns:a="http://schemas.openxmlformats.org/drawingml/2006/main" xmlns:r="http://schemas.openxmlformats.org/officeDocument/2006/relationships" xmlns:p="http://schemas.openxmlformats.org/presentationml/2006/main">
  <p:tag name="NUM" val="6"/>
</p:tagLst>
</file>

<file path=ppt/tags/tag25.xml><?xml version="1.0" encoding="utf-8"?>
<p:tagLst xmlns:a="http://schemas.openxmlformats.org/drawingml/2006/main" xmlns:r="http://schemas.openxmlformats.org/officeDocument/2006/relationships" xmlns:p="http://schemas.openxmlformats.org/presentationml/2006/main">
  <p:tag name="NUM" val="7"/>
</p:tagLst>
</file>

<file path=ppt/tags/tag26.xml><?xml version="1.0" encoding="utf-8"?>
<p:tagLst xmlns:a="http://schemas.openxmlformats.org/drawingml/2006/main" xmlns:r="http://schemas.openxmlformats.org/officeDocument/2006/relationships" xmlns:p="http://schemas.openxmlformats.org/presentationml/2006/main">
  <p:tag name="NUM" val="8"/>
</p:tagLst>
</file>

<file path=ppt/tags/tag27.xml><?xml version="1.0" encoding="utf-8"?>
<p:tagLst xmlns:a="http://schemas.openxmlformats.org/drawingml/2006/main" xmlns:r="http://schemas.openxmlformats.org/officeDocument/2006/relationships" xmlns:p="http://schemas.openxmlformats.org/presentationml/2006/main">
  <p:tag name="NUM" val="9"/>
</p:tagLst>
</file>

<file path=ppt/tags/tag28.xml><?xml version="1.0" encoding="utf-8"?>
<p:tagLst xmlns:a="http://schemas.openxmlformats.org/drawingml/2006/main" xmlns:r="http://schemas.openxmlformats.org/officeDocument/2006/relationships" xmlns:p="http://schemas.openxmlformats.org/presentationml/2006/main">
  <p:tag name="NUM" val="10"/>
</p:tagLst>
</file>

<file path=ppt/tags/tag29.xml><?xml version="1.0" encoding="utf-8"?>
<p:tagLst xmlns:a="http://schemas.openxmlformats.org/drawingml/2006/main" xmlns:r="http://schemas.openxmlformats.org/officeDocument/2006/relationships" xmlns:p="http://schemas.openxmlformats.org/presentationml/2006/main">
  <p:tag name="NUM" val="1"/>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2"/>
</p:tagLst>
</file>

<file path=ppt/tags/tag31.xml><?xml version="1.0" encoding="utf-8"?>
<p:tagLst xmlns:a="http://schemas.openxmlformats.org/drawingml/2006/main" xmlns:r="http://schemas.openxmlformats.org/officeDocument/2006/relationships" xmlns:p="http://schemas.openxmlformats.org/presentationml/2006/main">
  <p:tag name="NUM" val="3"/>
</p:tagLst>
</file>

<file path=ppt/tags/tag32.xml><?xml version="1.0" encoding="utf-8"?>
<p:tagLst xmlns:a="http://schemas.openxmlformats.org/drawingml/2006/main" xmlns:r="http://schemas.openxmlformats.org/officeDocument/2006/relationships" xmlns:p="http://schemas.openxmlformats.org/presentationml/2006/main">
  <p:tag name="NUM" val="4"/>
</p:tagLst>
</file>

<file path=ppt/tags/tag33.xml><?xml version="1.0" encoding="utf-8"?>
<p:tagLst xmlns:a="http://schemas.openxmlformats.org/drawingml/2006/main" xmlns:r="http://schemas.openxmlformats.org/officeDocument/2006/relationships" xmlns:p="http://schemas.openxmlformats.org/presentationml/2006/main">
  <p:tag name="NUM" val="1"/>
</p:tagLst>
</file>

<file path=ppt/tags/tag34.xml><?xml version="1.0" encoding="utf-8"?>
<p:tagLst xmlns:a="http://schemas.openxmlformats.org/drawingml/2006/main" xmlns:r="http://schemas.openxmlformats.org/officeDocument/2006/relationships" xmlns:p="http://schemas.openxmlformats.org/presentationml/2006/main">
  <p:tag name="NUM" val="2"/>
</p:tagLst>
</file>

<file path=ppt/tags/tag35.xml><?xml version="1.0" encoding="utf-8"?>
<p:tagLst xmlns:a="http://schemas.openxmlformats.org/drawingml/2006/main" xmlns:r="http://schemas.openxmlformats.org/officeDocument/2006/relationships" xmlns:p="http://schemas.openxmlformats.org/presentationml/2006/main">
  <p:tag name="NUM" val="3"/>
</p:tagLst>
</file>

<file path=ppt/tags/tag36.xml><?xml version="1.0" encoding="utf-8"?>
<p:tagLst xmlns:a="http://schemas.openxmlformats.org/drawingml/2006/main" xmlns:r="http://schemas.openxmlformats.org/officeDocument/2006/relationships" xmlns:p="http://schemas.openxmlformats.org/presentationml/2006/main">
  <p:tag name="NUM" val="4"/>
</p:tagLst>
</file>

<file path=ppt/tags/tag37.xml><?xml version="1.0" encoding="utf-8"?>
<p:tagLst xmlns:a="http://schemas.openxmlformats.org/drawingml/2006/main" xmlns:r="http://schemas.openxmlformats.org/officeDocument/2006/relationships" xmlns:p="http://schemas.openxmlformats.org/presentationml/2006/main">
  <p:tag name="NUM" val="1"/>
</p:tagLst>
</file>

<file path=ppt/tags/tag38.xml><?xml version="1.0" encoding="utf-8"?>
<p:tagLst xmlns:a="http://schemas.openxmlformats.org/drawingml/2006/main" xmlns:r="http://schemas.openxmlformats.org/officeDocument/2006/relationships" xmlns:p="http://schemas.openxmlformats.org/presentationml/2006/main">
  <p:tag name="NUM" val="2"/>
</p:tagLst>
</file>

<file path=ppt/tags/tag39.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ags/tag40.xml><?xml version="1.0" encoding="utf-8"?>
<p:tagLst xmlns:a="http://schemas.openxmlformats.org/drawingml/2006/main" xmlns:r="http://schemas.openxmlformats.org/officeDocument/2006/relationships" xmlns:p="http://schemas.openxmlformats.org/presentationml/2006/main">
  <p:tag name="NUM" val="4"/>
</p:tagLst>
</file>

<file path=ppt/tags/tag41.xml><?xml version="1.0" encoding="utf-8"?>
<p:tagLst xmlns:a="http://schemas.openxmlformats.org/drawingml/2006/main" xmlns:r="http://schemas.openxmlformats.org/officeDocument/2006/relationships" xmlns:p="http://schemas.openxmlformats.org/presentationml/2006/main">
  <p:tag name="NUM" val="1"/>
</p:tagLst>
</file>

<file path=ppt/tags/tag42.xml><?xml version="1.0" encoding="utf-8"?>
<p:tagLst xmlns:a="http://schemas.openxmlformats.org/drawingml/2006/main" xmlns:r="http://schemas.openxmlformats.org/officeDocument/2006/relationships" xmlns:p="http://schemas.openxmlformats.org/presentationml/2006/main">
  <p:tag name="NUM" val="2"/>
</p:tagLst>
</file>

<file path=ppt/tags/tag43.xml><?xml version="1.0" encoding="utf-8"?>
<p:tagLst xmlns:a="http://schemas.openxmlformats.org/drawingml/2006/main" xmlns:r="http://schemas.openxmlformats.org/officeDocument/2006/relationships" xmlns:p="http://schemas.openxmlformats.org/presentationml/2006/main">
  <p:tag name="NUM" val="3"/>
</p:tagLst>
</file>

<file path=ppt/tags/tag44.xml><?xml version="1.0" encoding="utf-8"?>
<p:tagLst xmlns:a="http://schemas.openxmlformats.org/drawingml/2006/main" xmlns:r="http://schemas.openxmlformats.org/officeDocument/2006/relationships" xmlns:p="http://schemas.openxmlformats.org/presentationml/2006/main">
  <p:tag name="NUM" val="4"/>
</p:tagLst>
</file>

<file path=ppt/tags/tag45.xml><?xml version="1.0" encoding="utf-8"?>
<p:tagLst xmlns:a="http://schemas.openxmlformats.org/drawingml/2006/main" xmlns:r="http://schemas.openxmlformats.org/officeDocument/2006/relationships" xmlns:p="http://schemas.openxmlformats.org/presentationml/2006/main">
  <p:tag name="NUM" val="1"/>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3"/>
</p:tagLst>
</file>

<file path=ppt/tags/tag48.xml><?xml version="1.0" encoding="utf-8"?>
<p:tagLst xmlns:a="http://schemas.openxmlformats.org/drawingml/2006/main" xmlns:r="http://schemas.openxmlformats.org/officeDocument/2006/relationships" xmlns:p="http://schemas.openxmlformats.org/presentationml/2006/main">
  <p:tag name="NUM" val="4"/>
</p:tagLst>
</file>

<file path=ppt/tags/tag49.xml><?xml version="1.0" encoding="utf-8"?>
<p:tagLst xmlns:a="http://schemas.openxmlformats.org/drawingml/2006/main" xmlns:r="http://schemas.openxmlformats.org/officeDocument/2006/relationships" xmlns:p="http://schemas.openxmlformats.org/presentationml/2006/main">
  <p:tag name="NUM" val="5"/>
</p:tagLst>
</file>

<file path=ppt/tags/tag5.xml><?xml version="1.0" encoding="utf-8"?>
<p:tagLst xmlns:a="http://schemas.openxmlformats.org/drawingml/2006/main" xmlns:r="http://schemas.openxmlformats.org/officeDocument/2006/relationships" xmlns:p="http://schemas.openxmlformats.org/presentationml/2006/main">
  <p:tag name="NUM" val="2"/>
</p:tagLst>
</file>

<file path=ppt/tags/tag50.xml><?xml version="1.0" encoding="utf-8"?>
<p:tagLst xmlns:a="http://schemas.openxmlformats.org/drawingml/2006/main" xmlns:r="http://schemas.openxmlformats.org/officeDocument/2006/relationships" xmlns:p="http://schemas.openxmlformats.org/presentationml/2006/main">
  <p:tag name="NUM" val="1"/>
</p:tagLst>
</file>

<file path=ppt/tags/tag51.xml><?xml version="1.0" encoding="utf-8"?>
<p:tagLst xmlns:a="http://schemas.openxmlformats.org/drawingml/2006/main" xmlns:r="http://schemas.openxmlformats.org/officeDocument/2006/relationships" xmlns:p="http://schemas.openxmlformats.org/presentationml/2006/main">
  <p:tag name="NUM" val="2"/>
</p:tagLst>
</file>

<file path=ppt/tags/tag52.xml><?xml version="1.0" encoding="utf-8"?>
<p:tagLst xmlns:a="http://schemas.openxmlformats.org/drawingml/2006/main" xmlns:r="http://schemas.openxmlformats.org/officeDocument/2006/relationships" xmlns:p="http://schemas.openxmlformats.org/presentationml/2006/main">
  <p:tag name="NUM" val="1"/>
</p:tagLst>
</file>

<file path=ppt/tags/tag53.xml><?xml version="1.0" encoding="utf-8"?>
<p:tagLst xmlns:a="http://schemas.openxmlformats.org/drawingml/2006/main" xmlns:r="http://schemas.openxmlformats.org/officeDocument/2006/relationships" xmlns:p="http://schemas.openxmlformats.org/presentationml/2006/main">
  <p:tag name="NUM" val="2"/>
</p:tagLst>
</file>

<file path=ppt/tags/tag54.xml><?xml version="1.0" encoding="utf-8"?>
<p:tagLst xmlns:a="http://schemas.openxmlformats.org/drawingml/2006/main" xmlns:r="http://schemas.openxmlformats.org/officeDocument/2006/relationships" xmlns:p="http://schemas.openxmlformats.org/presentationml/2006/main">
  <p:tag name="NUM" val="3"/>
</p:tagLst>
</file>

<file path=ppt/tags/tag55.xml><?xml version="1.0" encoding="utf-8"?>
<p:tagLst xmlns:a="http://schemas.openxmlformats.org/drawingml/2006/main" xmlns:r="http://schemas.openxmlformats.org/officeDocument/2006/relationships" xmlns:p="http://schemas.openxmlformats.org/presentationml/2006/main">
  <p:tag name="NUM" val="1"/>
</p:tagLst>
</file>

<file path=ppt/tags/tag56.xml><?xml version="1.0" encoding="utf-8"?>
<p:tagLst xmlns:a="http://schemas.openxmlformats.org/drawingml/2006/main" xmlns:r="http://schemas.openxmlformats.org/officeDocument/2006/relationships" xmlns:p="http://schemas.openxmlformats.org/presentationml/2006/main">
  <p:tag name="NUM" val="2"/>
</p:tagLst>
</file>

<file path=ppt/tags/tag57.xml><?xml version="1.0" encoding="utf-8"?>
<p:tagLst xmlns:a="http://schemas.openxmlformats.org/drawingml/2006/main" xmlns:r="http://schemas.openxmlformats.org/officeDocument/2006/relationships" xmlns:p="http://schemas.openxmlformats.org/presentationml/2006/main">
  <p:tag name="NUM" val="3"/>
</p:tagLst>
</file>

<file path=ppt/tags/tag58.xml><?xml version="1.0" encoding="utf-8"?>
<p:tagLst xmlns:a="http://schemas.openxmlformats.org/drawingml/2006/main" xmlns:r="http://schemas.openxmlformats.org/officeDocument/2006/relationships" xmlns:p="http://schemas.openxmlformats.org/presentationml/2006/main">
  <p:tag name="NUM" val="4"/>
</p:tagLst>
</file>

<file path=ppt/tags/tag59.xml><?xml version="1.0" encoding="utf-8"?>
<p:tagLst xmlns:a="http://schemas.openxmlformats.org/drawingml/2006/main" xmlns:r="http://schemas.openxmlformats.org/officeDocument/2006/relationships" xmlns:p="http://schemas.openxmlformats.org/presentationml/2006/main">
  <p:tag name="NUM" val="5"/>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6098</TotalTime>
  <Words>2065</Words>
  <Application>Microsoft Office PowerPoint</Application>
  <PresentationFormat>Affichage à l'écran (4:3)</PresentationFormat>
  <Paragraphs>297</Paragraphs>
  <Slides>14</Slides>
  <Notes>5</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14</vt:i4>
      </vt:variant>
    </vt:vector>
  </HeadingPairs>
  <TitlesOfParts>
    <vt:vector size="20" baseType="lpstr">
      <vt:lpstr>Arial</vt:lpstr>
      <vt:lpstr>Calibri</vt:lpstr>
      <vt:lpstr>Gill Sans MT</vt:lpstr>
      <vt:lpstr>Verdana</vt:lpstr>
      <vt:lpstr>Wingdings 2</vt:lpstr>
      <vt:lpstr>Solstice</vt:lpstr>
      <vt:lpstr>Programme d’activités 2022-2023</vt:lpstr>
      <vt:lpstr>Table des Matières</vt:lpstr>
      <vt:lpstr>Introduction</vt:lpstr>
      <vt:lpstr>Notre Histoire</vt:lpstr>
      <vt:lpstr>L’équipe du service de garde de l’Envolée</vt:lpstr>
      <vt:lpstr>Notre mission, nos valeurs</vt:lpstr>
      <vt:lpstr>Définition du programme d’activités</vt:lpstr>
      <vt:lpstr>Instruire</vt:lpstr>
      <vt:lpstr>Socialiser </vt:lpstr>
      <vt:lpstr>Qualifier</vt:lpstr>
      <vt:lpstr>Journée type matin / midi / soir</vt:lpstr>
      <vt:lpstr>Présentation PowerPoint</vt:lpstr>
      <vt:lpstr>Présentation PowerPoint</vt:lpstr>
      <vt:lpstr>   Conclusion </vt:lpstr>
    </vt:vector>
  </TitlesOfParts>
  <Company>Commission scolaire des Draveurs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Programme d’activités</dc:title>
  <dc:creator>patryg</dc:creator>
  <cp:lastModifiedBy>Desroches Mireille</cp:lastModifiedBy>
  <cp:revision>341</cp:revision>
  <cp:lastPrinted>2021-08-23T16:06:11Z</cp:lastPrinted>
  <dcterms:created xsi:type="dcterms:W3CDTF">2013-11-21T22:23:35Z</dcterms:created>
  <dcterms:modified xsi:type="dcterms:W3CDTF">2022-08-29T16:48:19Z</dcterms:modified>
</cp:coreProperties>
</file>